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80"/>
  </p:notesMasterIdLst>
  <p:sldIdLst>
    <p:sldId id="256" r:id="rId2"/>
    <p:sldId id="290" r:id="rId3"/>
    <p:sldId id="291" r:id="rId4"/>
    <p:sldId id="293" r:id="rId5"/>
    <p:sldId id="294" r:id="rId6"/>
    <p:sldId id="295" r:id="rId7"/>
    <p:sldId id="296" r:id="rId8"/>
    <p:sldId id="410" r:id="rId9"/>
    <p:sldId id="448" r:id="rId10"/>
    <p:sldId id="297" r:id="rId11"/>
    <p:sldId id="299" r:id="rId12"/>
    <p:sldId id="298" r:id="rId13"/>
    <p:sldId id="300" r:id="rId14"/>
    <p:sldId id="401" r:id="rId15"/>
    <p:sldId id="453" r:id="rId16"/>
    <p:sldId id="402" r:id="rId17"/>
    <p:sldId id="454" r:id="rId18"/>
    <p:sldId id="301" r:id="rId19"/>
    <p:sldId id="302" r:id="rId20"/>
    <p:sldId id="411" r:id="rId21"/>
    <p:sldId id="292" r:id="rId22"/>
    <p:sldId id="455" r:id="rId23"/>
    <p:sldId id="303" r:id="rId24"/>
    <p:sldId id="391" r:id="rId25"/>
    <p:sldId id="407" r:id="rId26"/>
    <p:sldId id="304" r:id="rId27"/>
    <p:sldId id="305" r:id="rId28"/>
    <p:sldId id="306" r:id="rId29"/>
    <p:sldId id="307" r:id="rId30"/>
    <p:sldId id="308" r:id="rId31"/>
    <p:sldId id="392" r:id="rId32"/>
    <p:sldId id="309" r:id="rId33"/>
    <p:sldId id="310" r:id="rId34"/>
    <p:sldId id="311" r:id="rId35"/>
    <p:sldId id="312" r:id="rId36"/>
    <p:sldId id="412" r:id="rId37"/>
    <p:sldId id="413" r:id="rId38"/>
    <p:sldId id="313" r:id="rId39"/>
    <p:sldId id="314" r:id="rId40"/>
    <p:sldId id="315" r:id="rId41"/>
    <p:sldId id="316" r:id="rId42"/>
    <p:sldId id="414" r:id="rId43"/>
    <p:sldId id="317" r:id="rId44"/>
    <p:sldId id="318" r:id="rId45"/>
    <p:sldId id="319" r:id="rId46"/>
    <p:sldId id="320" r:id="rId47"/>
    <p:sldId id="321" r:id="rId48"/>
    <p:sldId id="458" r:id="rId49"/>
    <p:sldId id="322" r:id="rId50"/>
    <p:sldId id="323" r:id="rId51"/>
    <p:sldId id="324" r:id="rId52"/>
    <p:sldId id="457" r:id="rId53"/>
    <p:sldId id="326" r:id="rId54"/>
    <p:sldId id="327" r:id="rId55"/>
    <p:sldId id="328" r:id="rId56"/>
    <p:sldId id="272" r:id="rId57"/>
    <p:sldId id="329" r:id="rId58"/>
    <p:sldId id="330" r:id="rId59"/>
    <p:sldId id="415" r:id="rId60"/>
    <p:sldId id="331" r:id="rId61"/>
    <p:sldId id="332" r:id="rId62"/>
    <p:sldId id="446" r:id="rId63"/>
    <p:sldId id="278" r:id="rId64"/>
    <p:sldId id="421" r:id="rId65"/>
    <p:sldId id="416" r:id="rId66"/>
    <p:sldId id="279" r:id="rId67"/>
    <p:sldId id="417" r:id="rId68"/>
    <p:sldId id="418" r:id="rId69"/>
    <p:sldId id="419" r:id="rId70"/>
    <p:sldId id="420" r:id="rId71"/>
    <p:sldId id="333" r:id="rId72"/>
    <p:sldId id="334" r:id="rId73"/>
    <p:sldId id="422" r:id="rId74"/>
    <p:sldId id="423" r:id="rId75"/>
    <p:sldId id="424" r:id="rId76"/>
    <p:sldId id="335" r:id="rId77"/>
    <p:sldId id="425" r:id="rId78"/>
    <p:sldId id="336" r:id="rId79"/>
    <p:sldId id="337" r:id="rId80"/>
    <p:sldId id="426" r:id="rId81"/>
    <p:sldId id="427" r:id="rId82"/>
    <p:sldId id="428" r:id="rId83"/>
    <p:sldId id="429" r:id="rId84"/>
    <p:sldId id="338" r:id="rId85"/>
    <p:sldId id="344" r:id="rId86"/>
    <p:sldId id="430" r:id="rId87"/>
    <p:sldId id="431" r:id="rId88"/>
    <p:sldId id="345" r:id="rId89"/>
    <p:sldId id="346" r:id="rId90"/>
    <p:sldId id="347" r:id="rId91"/>
    <p:sldId id="432" r:id="rId92"/>
    <p:sldId id="433" r:id="rId93"/>
    <p:sldId id="281" r:id="rId94"/>
    <p:sldId id="434" r:id="rId95"/>
    <p:sldId id="371" r:id="rId96"/>
    <p:sldId id="388" r:id="rId97"/>
    <p:sldId id="372" r:id="rId98"/>
    <p:sldId id="348" r:id="rId99"/>
    <p:sldId id="349" r:id="rId100"/>
    <p:sldId id="350" r:id="rId101"/>
    <p:sldId id="403" r:id="rId102"/>
    <p:sldId id="351" r:id="rId103"/>
    <p:sldId id="435" r:id="rId104"/>
    <p:sldId id="352" r:id="rId105"/>
    <p:sldId id="353" r:id="rId106"/>
    <p:sldId id="436" r:id="rId107"/>
    <p:sldId id="354" r:id="rId108"/>
    <p:sldId id="437" r:id="rId109"/>
    <p:sldId id="355" r:id="rId110"/>
    <p:sldId id="356" r:id="rId111"/>
    <p:sldId id="438" r:id="rId112"/>
    <p:sldId id="357" r:id="rId113"/>
    <p:sldId id="358" r:id="rId114"/>
    <p:sldId id="359" r:id="rId115"/>
    <p:sldId id="360" r:id="rId116"/>
    <p:sldId id="361" r:id="rId117"/>
    <p:sldId id="439" r:id="rId118"/>
    <p:sldId id="362" r:id="rId119"/>
    <p:sldId id="404" r:id="rId120"/>
    <p:sldId id="405" r:id="rId121"/>
    <p:sldId id="363" r:id="rId122"/>
    <p:sldId id="364" r:id="rId123"/>
    <p:sldId id="365" r:id="rId124"/>
    <p:sldId id="440" r:id="rId125"/>
    <p:sldId id="366" r:id="rId126"/>
    <p:sldId id="367" r:id="rId127"/>
    <p:sldId id="368" r:id="rId128"/>
    <p:sldId id="369" r:id="rId129"/>
    <p:sldId id="447" r:id="rId130"/>
    <p:sldId id="393" r:id="rId131"/>
    <p:sldId id="282" r:id="rId132"/>
    <p:sldId id="373" r:id="rId133"/>
    <p:sldId id="374" r:id="rId134"/>
    <p:sldId id="375" r:id="rId135"/>
    <p:sldId id="451" r:id="rId136"/>
    <p:sldId id="376" r:id="rId137"/>
    <p:sldId id="452" r:id="rId138"/>
    <p:sldId id="384" r:id="rId139"/>
    <p:sldId id="385" r:id="rId140"/>
    <p:sldId id="387" r:id="rId141"/>
    <p:sldId id="386" r:id="rId142"/>
    <p:sldId id="383" r:id="rId143"/>
    <p:sldId id="377" r:id="rId144"/>
    <p:sldId id="406" r:id="rId145"/>
    <p:sldId id="378" r:id="rId146"/>
    <p:sldId id="379" r:id="rId147"/>
    <p:sldId id="380" r:id="rId148"/>
    <p:sldId id="381" r:id="rId149"/>
    <p:sldId id="382" r:id="rId150"/>
    <p:sldId id="389" r:id="rId151"/>
    <p:sldId id="258" r:id="rId152"/>
    <p:sldId id="390" r:id="rId153"/>
    <p:sldId id="259" r:id="rId154"/>
    <p:sldId id="261" r:id="rId155"/>
    <p:sldId id="441" r:id="rId156"/>
    <p:sldId id="262" r:id="rId157"/>
    <p:sldId id="442" r:id="rId158"/>
    <p:sldId id="264" r:id="rId159"/>
    <p:sldId id="443" r:id="rId160"/>
    <p:sldId id="444" r:id="rId161"/>
    <p:sldId id="265" r:id="rId162"/>
    <p:sldId id="268" r:id="rId163"/>
    <p:sldId id="445" r:id="rId164"/>
    <p:sldId id="269" r:id="rId165"/>
    <p:sldId id="270" r:id="rId166"/>
    <p:sldId id="271" r:id="rId167"/>
    <p:sldId id="449" r:id="rId168"/>
    <p:sldId id="450" r:id="rId169"/>
    <p:sldId id="370" r:id="rId170"/>
    <p:sldId id="275" r:id="rId171"/>
    <p:sldId id="288" r:id="rId172"/>
    <p:sldId id="289" r:id="rId173"/>
    <p:sldId id="274" r:id="rId174"/>
    <p:sldId id="276" r:id="rId175"/>
    <p:sldId id="277" r:id="rId176"/>
    <p:sldId id="325" r:id="rId177"/>
    <p:sldId id="280" r:id="rId178"/>
    <p:sldId id="286" r:id="rId17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0" autoAdjust="0"/>
    <p:restoredTop sz="90716" autoAdjust="0"/>
  </p:normalViewPr>
  <p:slideViewPr>
    <p:cSldViewPr snapToGrid="0">
      <p:cViewPr varScale="1">
        <p:scale>
          <a:sx n="75" d="100"/>
          <a:sy n="75" d="100"/>
        </p:scale>
        <p:origin x="1373"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presProps" Target="presProps.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viewProps" Target="viewProps.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tableStyles" Target="tableStyle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notesMaster" Target="notesMasters/notesMaster1.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C0A41C-DE56-48F4-9836-60CBF8074FEF}" type="datetimeFigureOut">
              <a:rPr lang="es-MX" smtClean="0"/>
              <a:t>06/03/2022</a:t>
            </a:fld>
            <a:endParaRPr lang="es-MX"/>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D03C4D-8E8E-4A21-9714-DB14D370F166}" type="slidenum">
              <a:rPr lang="es-MX" smtClean="0"/>
              <a:t>‹#›</a:t>
            </a:fld>
            <a:endParaRPr lang="es-MX"/>
          </a:p>
        </p:txBody>
      </p:sp>
    </p:spTree>
    <p:extLst>
      <p:ext uri="{BB962C8B-B14F-4D97-AF65-F5344CB8AC3E}">
        <p14:creationId xmlns:p14="http://schemas.microsoft.com/office/powerpoint/2010/main" val="33324334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MX" dirty="0"/>
          </a:p>
        </p:txBody>
      </p:sp>
      <p:sp>
        <p:nvSpPr>
          <p:cNvPr id="4" name="Slide Number Placeholder 3"/>
          <p:cNvSpPr>
            <a:spLocks noGrp="1"/>
          </p:cNvSpPr>
          <p:nvPr>
            <p:ph type="sldNum" sz="quarter" idx="5"/>
          </p:nvPr>
        </p:nvSpPr>
        <p:spPr/>
        <p:txBody>
          <a:bodyPr/>
          <a:lstStyle/>
          <a:p>
            <a:fld id="{69D03C4D-8E8E-4A21-9714-DB14D370F166}" type="slidenum">
              <a:rPr lang="es-MX" smtClean="0"/>
              <a:t>151</a:t>
            </a:fld>
            <a:endParaRPr lang="es-MX"/>
          </a:p>
        </p:txBody>
      </p:sp>
    </p:spTree>
    <p:extLst>
      <p:ext uri="{BB962C8B-B14F-4D97-AF65-F5344CB8AC3E}">
        <p14:creationId xmlns:p14="http://schemas.microsoft.com/office/powerpoint/2010/main" val="3833303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Create</a:t>
            </a:r>
          </a:p>
        </p:txBody>
      </p:sp>
      <p:sp>
        <p:nvSpPr>
          <p:cNvPr id="4" name="Slide Number Placeholder 3"/>
          <p:cNvSpPr>
            <a:spLocks noGrp="1"/>
          </p:cNvSpPr>
          <p:nvPr>
            <p:ph type="sldNum" sz="quarter" idx="5"/>
          </p:nvPr>
        </p:nvSpPr>
        <p:spPr/>
        <p:txBody>
          <a:bodyPr/>
          <a:lstStyle/>
          <a:p>
            <a:fld id="{69D03C4D-8E8E-4A21-9714-DB14D370F166}" type="slidenum">
              <a:rPr lang="es-MX" smtClean="0"/>
              <a:t>172</a:t>
            </a:fld>
            <a:endParaRPr lang="es-MX"/>
          </a:p>
        </p:txBody>
      </p:sp>
    </p:spTree>
    <p:extLst>
      <p:ext uri="{BB962C8B-B14F-4D97-AF65-F5344CB8AC3E}">
        <p14:creationId xmlns:p14="http://schemas.microsoft.com/office/powerpoint/2010/main" val="1242470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3/6/2022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1.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slideLayout" Target="../slideLayouts/slideLayout2.xml"/><Relationship Id="rId1" Type="http://schemas.openxmlformats.org/officeDocument/2006/relationships/video" Target="https://www.youtube.com/embed/dQTRE6_tPY0" TargetMode="Externa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9.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slideLayout" Target="../slideLayouts/slideLayout2.xml"/><Relationship Id="rId1" Type="http://schemas.openxmlformats.org/officeDocument/2006/relationships/video" Target="https://www.youtube.com/embed/CnvsMWLmJ0U"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0.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slideLayout" Target="../slideLayouts/slideLayout2.xml"/><Relationship Id="rId1" Type="http://schemas.openxmlformats.org/officeDocument/2006/relationships/video" Target="https://www.youtube.com/embed/Z9TzivY7vEA" TargetMode="Externa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video" Target="https://www.youtube.com/embed/phd2vbGw1LI"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slideLayout" Target="../slideLayouts/slideLayout2.xml"/><Relationship Id="rId1" Type="http://schemas.openxmlformats.org/officeDocument/2006/relationships/video" Target="https://www.youtube.com/embed/ihj4y_EeLRs" TargetMode="Externa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2.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slideLayout" Target="../slideLayouts/slideLayout2.xml"/><Relationship Id="rId1" Type="http://schemas.openxmlformats.org/officeDocument/2006/relationships/video" Target="https://www.youtube.com/embed/ph0QOPhrnEQ" TargetMode="External"/></Relationships>
</file>

<file path=ppt/slides/_rels/slide133.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slideLayout" Target="../slideLayouts/slideLayout2.xml"/><Relationship Id="rId1" Type="http://schemas.openxmlformats.org/officeDocument/2006/relationships/video" Target="https://www.youtube.com/embed/Xtv1tcz2azs" TargetMode="External"/></Relationships>
</file>

<file path=ppt/slides/_rels/slide134.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slideLayout" Target="../slideLayouts/slideLayout2.xml"/><Relationship Id="rId1" Type="http://schemas.openxmlformats.org/officeDocument/2006/relationships/video" Target="https://www.youtube.com/embed/ZBvWjYb09mk" TargetMode="External"/></Relationships>
</file>

<file path=ppt/slides/_rels/slide1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video" Target="https://www.youtube.com/embed/20tZFZ7lxp8" TargetMode="Externa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video" Target="https://www.youtube.com/embed/rGDoOrd9DiY" TargetMode="Externa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ideo" Target="https://www.youtube.com/embed/DgZflzwT90g" TargetMode="Externa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4.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slideLayout" Target="../slideLayouts/slideLayout2.xml"/><Relationship Id="rId1" Type="http://schemas.openxmlformats.org/officeDocument/2006/relationships/video" Target="https://www.youtube.com/embed/FPHOJ-0ljV8" TargetMode="Externa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video" Target="https://www.youtube.com/embed/Azw4ltPQUBs" TargetMode="Externa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52.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slideLayout" Target="../slideLayouts/slideLayout2.xml"/><Relationship Id="rId1" Type="http://schemas.openxmlformats.org/officeDocument/2006/relationships/video" Target="https://www.youtube.com/embed/bhy_-7-QTUs" TargetMode="Externa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ideo" Target="https://www.youtube.com/embed/GddrOiQy4wY" TargetMode="Externa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video" Target="https://www.youtube.com/embed/PGQDGT9YtDY" TargetMode="External"/></Relationships>
</file>

<file path=ppt/slides/_rels/slide16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video" Target="https://www.youtube.com/embed/HSg2dfS__8A" TargetMode="Externa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video" Target="https://www.youtube.com/embed/_fEjVzJqCkI" TargetMode="Externa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video" Target="https://www.youtube.com/embed/vF18bwi4ACA"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ideo" Target="https://www.youtube.com/embed/YDYtgAfPIvo" TargetMode="Externa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ideo" Target="https://www.youtube.com/embed/8QawWgIIiZ0"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hyperlink" Target="https://www.law.cornell.edu/constitution/fourth_amendment" TargetMode="Externa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ideo" Target="https://www.youtube.com/embed/Q3GVRMlqZNw"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hyperlink" Target="http://www.statutes.legis.state.tx.us/GetStatute.aspx?Code=CR&amp;Value=59" TargetMode="Externa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video" Target="https://www.youtube.com/embed/U00GEdc1Uyw" TargetMode="External"/></Relationships>
</file>

<file path=ppt/slides/_rels/slide49.xml.rels><?xml version="1.0" encoding="UTF-8" standalone="yes"?>
<Relationships xmlns="http://schemas.openxmlformats.org/package/2006/relationships"><Relationship Id="rId2" Type="http://schemas.openxmlformats.org/officeDocument/2006/relationships/hyperlink" Target="https://www.bing.com/search?q=Fourth+Amendment+to+the+United+States+Constitution&amp;filters=sid%3a317d3391-e18c-c2c8-87f1-7dc1aa6e12a9&amp;form=ENTLNK"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video" Target="https://www.youtube.com/embed/1x17bT0xs9A"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video" Target="https://www.youtube.com/embed/YjAc4ynPq4o"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video" Target="https://www.youtube.com/embed/HvYXFNPW3KA" TargetMode="Externa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B2EFFD8A-4154-4025-A3B7-9332148885A4}"/>
              </a:ext>
            </a:extLst>
          </p:cNvPr>
          <p:cNvSpPr>
            <a:spLocks noGrp="1"/>
          </p:cNvSpPr>
          <p:nvPr>
            <p:ph type="subTitle" idx="1"/>
          </p:nvPr>
        </p:nvSpPr>
        <p:spPr>
          <a:xfrm>
            <a:off x="2265657" y="393895"/>
            <a:ext cx="9238956" cy="6105379"/>
          </a:xfrm>
        </p:spPr>
        <p:txBody>
          <a:bodyPr>
            <a:noAutofit/>
          </a:bodyPr>
          <a:lstStyle/>
          <a:p>
            <a:pPr algn="ctr"/>
            <a:r>
              <a:rPr lang="en-US" sz="7200" b="1" dirty="0">
                <a:solidFill>
                  <a:srgbClr val="FF0000"/>
                </a:solidFill>
              </a:rPr>
              <a:t>Criminal Investigation</a:t>
            </a:r>
          </a:p>
          <a:p>
            <a:pPr algn="ctr"/>
            <a:r>
              <a:rPr lang="en-US" sz="7200" b="1" dirty="0">
                <a:solidFill>
                  <a:srgbClr val="FF0000"/>
                </a:solidFill>
              </a:rPr>
              <a:t>And </a:t>
            </a:r>
          </a:p>
          <a:p>
            <a:pPr algn="ctr"/>
            <a:r>
              <a:rPr lang="en-US" sz="7200" b="1" dirty="0">
                <a:solidFill>
                  <a:srgbClr val="FF0000"/>
                </a:solidFill>
              </a:rPr>
              <a:t>Crime Scene Processing</a:t>
            </a:r>
          </a:p>
        </p:txBody>
      </p:sp>
    </p:spTree>
    <p:extLst>
      <p:ext uri="{BB962C8B-B14F-4D97-AF65-F5344CB8AC3E}">
        <p14:creationId xmlns:p14="http://schemas.microsoft.com/office/powerpoint/2010/main" val="36930780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F4460-9CE5-4A08-B0A8-8170C8EC6CA3}"/>
              </a:ext>
            </a:extLst>
          </p:cNvPr>
          <p:cNvSpPr>
            <a:spLocks noGrp="1"/>
          </p:cNvSpPr>
          <p:nvPr>
            <p:ph type="title"/>
          </p:nvPr>
        </p:nvSpPr>
        <p:spPr>
          <a:xfrm>
            <a:off x="2592924" y="624109"/>
            <a:ext cx="8911687" cy="5529947"/>
          </a:xfrm>
        </p:spPr>
        <p:txBody>
          <a:bodyPr>
            <a:normAutofit/>
          </a:bodyPr>
          <a:lstStyle/>
          <a:p>
            <a:pPr algn="ctr"/>
            <a:br>
              <a:rPr lang="en-US" sz="4800" dirty="0">
                <a:solidFill>
                  <a:srgbClr val="000000"/>
                </a:solidFill>
                <a:effectLst/>
                <a:latin typeface="Arial" panose="020B0604020202020204" pitchFamily="34" charset="0"/>
                <a:ea typeface="Tahoma" panose="020B0604030504040204" pitchFamily="34" charset="0"/>
              </a:rPr>
            </a:br>
            <a:br>
              <a:rPr lang="en-US" sz="4800" dirty="0">
                <a:solidFill>
                  <a:srgbClr val="000000"/>
                </a:solidFill>
                <a:effectLst/>
                <a:latin typeface="Arial" panose="020B0604020202020204" pitchFamily="34" charset="0"/>
                <a:ea typeface="Tahoma" panose="020B0604030504040204" pitchFamily="34" charset="0"/>
              </a:rPr>
            </a:br>
            <a:br>
              <a:rPr lang="en-US" sz="4800" dirty="0">
                <a:solidFill>
                  <a:srgbClr val="000000"/>
                </a:solidFill>
                <a:effectLst/>
                <a:latin typeface="Arial" panose="020B0604020202020204" pitchFamily="34" charset="0"/>
                <a:ea typeface="Tahoma" panose="020B0604030504040204" pitchFamily="34" charset="0"/>
              </a:rPr>
            </a:br>
            <a:r>
              <a:rPr lang="en-US" sz="4800" dirty="0">
                <a:solidFill>
                  <a:srgbClr val="000000"/>
                </a:solidFill>
                <a:effectLst/>
                <a:latin typeface="Arial" panose="020B0604020202020204" pitchFamily="34" charset="0"/>
                <a:ea typeface="Tahoma" panose="020B0604030504040204" pitchFamily="34" charset="0"/>
              </a:rPr>
              <a:t>Follow the Law</a:t>
            </a:r>
            <a:endParaRPr lang="en-US" sz="4800" dirty="0"/>
          </a:p>
        </p:txBody>
      </p:sp>
    </p:spTree>
    <p:extLst>
      <p:ext uri="{BB962C8B-B14F-4D97-AF65-F5344CB8AC3E}">
        <p14:creationId xmlns:p14="http://schemas.microsoft.com/office/powerpoint/2010/main" val="387963171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E7168-1DE9-4B42-8B5B-0FBB89256966}"/>
              </a:ext>
            </a:extLst>
          </p:cNvPr>
          <p:cNvSpPr>
            <a:spLocks noGrp="1"/>
          </p:cNvSpPr>
          <p:nvPr>
            <p:ph type="title"/>
          </p:nvPr>
        </p:nvSpPr>
        <p:spPr>
          <a:xfrm>
            <a:off x="2592924" y="624110"/>
            <a:ext cx="8911687" cy="5457376"/>
          </a:xfrm>
        </p:spPr>
        <p:txBody>
          <a:bodyPr>
            <a:normAutofit/>
          </a:bodyPr>
          <a:lstStyle/>
          <a:p>
            <a:r>
              <a:rPr lang="en-US" sz="4800" dirty="0">
                <a:solidFill>
                  <a:srgbClr val="002060"/>
                </a:solidFill>
                <a:effectLst/>
                <a:latin typeface="Calibri" panose="020F0502020204030204" pitchFamily="34" charset="0"/>
                <a:ea typeface="Tahoma" panose="020B0604030504040204" pitchFamily="34" charset="0"/>
                <a:cs typeface="Calibri" panose="020F0502020204030204" pitchFamily="34" charset="0"/>
              </a:rPr>
              <a:t>Definition of a </a:t>
            </a:r>
            <a:r>
              <a:rPr lang="en-US" sz="4800" u="sng" dirty="0">
                <a:solidFill>
                  <a:srgbClr val="002060"/>
                </a:solidFill>
                <a:effectLst/>
                <a:latin typeface="Calibri" panose="020F0502020204030204" pitchFamily="34" charset="0"/>
                <a:ea typeface="Tahoma" panose="020B0604030504040204" pitchFamily="34" charset="0"/>
                <a:cs typeface="Calibri" panose="020F0502020204030204" pitchFamily="34" charset="0"/>
              </a:rPr>
              <a:t>crime scene sketch</a:t>
            </a:r>
            <a:r>
              <a:rPr lang="en-US" sz="4800" dirty="0">
                <a:solidFill>
                  <a:srgbClr val="002060"/>
                </a:solidFill>
                <a:effectLst/>
                <a:latin typeface="Calibri" panose="020F0502020204030204" pitchFamily="34" charset="0"/>
                <a:ea typeface="Tahoma" panose="020B0604030504040204" pitchFamily="34" charset="0"/>
                <a:cs typeface="Calibri" panose="020F0502020204030204" pitchFamily="34" charset="0"/>
              </a:rPr>
              <a:t> </a:t>
            </a:r>
            <a:r>
              <a:rPr lang="en-US" sz="4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a rough drawing, which represents the crime scene and serves to supplement photography by providing accurate information concerning distance between various points in the scene</a:t>
            </a:r>
            <a:endParaRPr lang="en-US" sz="4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5862726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a:hlinkClick r:id="" action="ppaction://media"/>
            <a:extLst>
              <a:ext uri="{FF2B5EF4-FFF2-40B4-BE49-F238E27FC236}">
                <a16:creationId xmlns:a16="http://schemas.microsoft.com/office/drawing/2014/main" id="{9DE1C02A-A48B-4AD9-AA1D-3A9AF8E327F2}"/>
              </a:ext>
            </a:extLst>
          </p:cNvPr>
          <p:cNvPicPr>
            <a:picLocks noGrp="1" noRot="1" noChangeAspect="1"/>
          </p:cNvPicPr>
          <p:nvPr>
            <p:ph idx="1"/>
            <a:videoFile r:link="rId1"/>
          </p:nvPr>
        </p:nvPicPr>
        <p:blipFill>
          <a:blip r:embed="rId3"/>
          <a:stretch>
            <a:fillRect/>
          </a:stretch>
        </p:blipFill>
        <p:spPr>
          <a:xfrm>
            <a:off x="2477729" y="727587"/>
            <a:ext cx="8770374" cy="5683045"/>
          </a:xfrm>
          <a:prstGeom prst="rect">
            <a:avLst/>
          </a:prstGeom>
        </p:spPr>
      </p:pic>
    </p:spTree>
    <p:extLst>
      <p:ext uri="{BB962C8B-B14F-4D97-AF65-F5344CB8AC3E}">
        <p14:creationId xmlns:p14="http://schemas.microsoft.com/office/powerpoint/2010/main" val="353042319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48D8D-C608-4892-B427-67A0D58B0059}"/>
              </a:ext>
            </a:extLst>
          </p:cNvPr>
          <p:cNvSpPr>
            <a:spLocks noGrp="1"/>
          </p:cNvSpPr>
          <p:nvPr>
            <p:ph type="title"/>
          </p:nvPr>
        </p:nvSpPr>
        <p:spPr>
          <a:xfrm>
            <a:off x="2592924" y="174171"/>
            <a:ext cx="8911687" cy="6502399"/>
          </a:xfrm>
        </p:spPr>
        <p:txBody>
          <a:bodyPr>
            <a:normAutofit/>
          </a:bodyPr>
          <a:lstStyle/>
          <a:p>
            <a:pPr marL="457200" indent="457200">
              <a:lnSpc>
                <a:spcPts val="1200"/>
              </a:lnSpc>
              <a:spcBef>
                <a:spcPts val="0"/>
              </a:spcBef>
              <a:tabLst>
                <a:tab pos="1143000" algn="l"/>
              </a:tabLst>
            </a:pPr>
            <a:br>
              <a:rPr lang="en-US" sz="2400" dirty="0">
                <a:solidFill>
                  <a:srgbClr val="000000"/>
                </a:solidFill>
                <a:effectLst/>
                <a:uFill>
                  <a:solidFill>
                    <a:srgbClr val="000000"/>
                  </a:solidFill>
                </a:uFill>
                <a:latin typeface="Arial" panose="020B0604020202020204" pitchFamily="34" charset="0"/>
                <a:ea typeface="Tahoma" panose="020B0604030504040204" pitchFamily="34" charset="0"/>
              </a:rPr>
            </a:br>
            <a:br>
              <a:rPr lang="en-US" sz="2400" dirty="0">
                <a:solidFill>
                  <a:srgbClr val="000000"/>
                </a:solidFill>
                <a:effectLst/>
                <a:uFill>
                  <a:solidFill>
                    <a:srgbClr val="000000"/>
                  </a:solidFill>
                </a:uFill>
                <a:latin typeface="Arial" panose="020B0604020202020204" pitchFamily="34" charset="0"/>
                <a:ea typeface="Tahoma" panose="020B0604030504040204" pitchFamily="34" charset="0"/>
              </a:rPr>
            </a:br>
            <a:br>
              <a:rPr lang="en-US" sz="2400" dirty="0">
                <a:solidFill>
                  <a:srgbClr val="000000"/>
                </a:solidFill>
                <a:effectLst/>
                <a:uFill>
                  <a:solidFill>
                    <a:srgbClr val="000000"/>
                  </a:solidFill>
                </a:uFill>
                <a:latin typeface="Arial" panose="020B0604020202020204" pitchFamily="34" charset="0"/>
                <a:ea typeface="Tahoma" panose="020B0604030504040204" pitchFamily="34" charset="0"/>
              </a:rPr>
            </a:br>
            <a:r>
              <a:rPr lang="en-US" sz="3200" dirty="0">
                <a:solidFill>
                  <a:srgbClr val="000000"/>
                </a:solidFill>
                <a:uFill>
                  <a:solidFill>
                    <a:srgbClr val="000000"/>
                  </a:solidFill>
                </a:uFill>
                <a:latin typeface="Calibri" panose="020F0502020204030204" pitchFamily="34" charset="0"/>
                <a:ea typeface="Tahoma" panose="020B0604030504040204" pitchFamily="34" charset="0"/>
                <a:cs typeface="Calibri" panose="020F0502020204030204" pitchFamily="34" charset="0"/>
              </a:rPr>
              <a:t>Reasons for preparing crime scene sketches:</a:t>
            </a:r>
            <a:br>
              <a:rPr lang="en-US" sz="2400" dirty="0">
                <a:solidFill>
                  <a:srgbClr val="000000"/>
                </a:solidFill>
                <a:effectLst/>
                <a:uFill>
                  <a:solidFill>
                    <a:srgbClr val="000000"/>
                  </a:solidFill>
                </a:uFill>
                <a:latin typeface="Arial" panose="020B0604020202020204" pitchFamily="34" charset="0"/>
                <a:ea typeface="Tahoma" panose="020B0604030504040204" pitchFamily="34" charset="0"/>
              </a:rPr>
            </a:br>
            <a:r>
              <a:rPr lang="en-US" sz="28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a:t>
            </a:r>
            <a:br>
              <a:rPr lang="en-US" sz="28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28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a:t>
            </a:r>
            <a:r>
              <a:rPr lang="en-US" sz="40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To provide a permanent record of</a:t>
            </a:r>
            <a:br>
              <a:rPr lang="en-US" sz="40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0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0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40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conditions otherwise not easily</a:t>
            </a:r>
            <a:br>
              <a:rPr lang="en-US" sz="40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0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0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40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a:t>
            </a:r>
            <a:r>
              <a:rPr lang="en-US" sz="4000" dirty="0">
                <a:solidFill>
                  <a:srgbClr val="000000"/>
                </a:solidFill>
                <a:effectLst/>
                <a:uFill>
                  <a:solidFill>
                    <a:srgbClr val="000000"/>
                  </a:solidFill>
                </a:uFill>
                <a:latin typeface="Calibri" panose="020F0502020204030204" pitchFamily="34" charset="0"/>
                <a:ea typeface="Arial" panose="020B0604020202020204" pitchFamily="34" charset="0"/>
                <a:cs typeface="Calibri" panose="020F0502020204030204" pitchFamily="34" charset="0"/>
              </a:rPr>
              <a:t>recorded (i.e., distance, photography,</a:t>
            </a:r>
            <a:br>
              <a:rPr lang="en-US" sz="4000" dirty="0">
                <a:solidFill>
                  <a:srgbClr val="000000"/>
                </a:solidFill>
                <a:effectLst/>
                <a:uFill>
                  <a:solidFill>
                    <a:srgbClr val="000000"/>
                  </a:solidFill>
                </a:uFill>
                <a:latin typeface="Calibri" panose="020F0502020204030204" pitchFamily="34" charset="0"/>
                <a:ea typeface="Arial" panose="020B0604020202020204" pitchFamily="34" charset="0"/>
                <a:cs typeface="Calibri" panose="020F0502020204030204" pitchFamily="34" charset="0"/>
              </a:rPr>
            </a:br>
            <a:br>
              <a:rPr lang="en-US" sz="4000" dirty="0">
                <a:solidFill>
                  <a:srgbClr val="000000"/>
                </a:solidFill>
                <a:effectLst/>
                <a:uFill>
                  <a:solidFill>
                    <a:srgbClr val="000000"/>
                  </a:solidFill>
                </a:uFill>
                <a:latin typeface="Calibri" panose="020F0502020204030204" pitchFamily="34" charset="0"/>
                <a:ea typeface="Arial" panose="020B0604020202020204" pitchFamily="34" charset="0"/>
                <a:cs typeface="Calibri" panose="020F0502020204030204" pitchFamily="34" charset="0"/>
              </a:rPr>
            </a:br>
            <a:br>
              <a:rPr lang="en-US" sz="4000" dirty="0">
                <a:solidFill>
                  <a:srgbClr val="000000"/>
                </a:solidFill>
                <a:effectLst/>
                <a:uFill>
                  <a:solidFill>
                    <a:srgbClr val="000000"/>
                  </a:solidFill>
                </a:uFill>
                <a:latin typeface="Calibri" panose="020F0502020204030204" pitchFamily="34" charset="0"/>
                <a:ea typeface="Arial" panose="020B0604020202020204" pitchFamily="34" charset="0"/>
                <a:cs typeface="Calibri" panose="020F0502020204030204" pitchFamily="34" charset="0"/>
              </a:rPr>
            </a:br>
            <a:r>
              <a:rPr lang="en-US" sz="4000" dirty="0">
                <a:solidFill>
                  <a:srgbClr val="000000"/>
                </a:solidFill>
                <a:effectLst/>
                <a:uFill>
                  <a:solidFill>
                    <a:srgbClr val="000000"/>
                  </a:solidFill>
                </a:uFill>
                <a:latin typeface="Calibri" panose="020F0502020204030204" pitchFamily="34" charset="0"/>
                <a:ea typeface="Arial" panose="020B0604020202020204" pitchFamily="34" charset="0"/>
                <a:cs typeface="Calibri" panose="020F0502020204030204" pitchFamily="34" charset="0"/>
              </a:rPr>
              <a:t> and</a:t>
            </a:r>
            <a:r>
              <a:rPr lang="en-US" sz="4000" dirty="0">
                <a:solidFill>
                  <a:srgbClr val="000000"/>
                </a:solidFill>
                <a:uFill>
                  <a:solidFill>
                    <a:srgbClr val="000000"/>
                  </a:solidFill>
                </a:uFill>
                <a:latin typeface="Calibri" panose="020F0502020204030204" pitchFamily="34" charset="0"/>
                <a:ea typeface="Arial" panose="020B0604020202020204" pitchFamily="34" charset="0"/>
                <a:cs typeface="Calibri" panose="020F0502020204030204" pitchFamily="34" charset="0"/>
              </a:rPr>
              <a:t> </a:t>
            </a:r>
            <a:r>
              <a:rPr lang="en-US" sz="4000" dirty="0">
                <a:solidFill>
                  <a:srgbClr val="000000"/>
                </a:solidFill>
                <a:effectLst/>
                <a:uFill>
                  <a:solidFill>
                    <a:srgbClr val="000000"/>
                  </a:solidFill>
                </a:uFill>
                <a:latin typeface="Calibri" panose="020F0502020204030204" pitchFamily="34" charset="0"/>
                <a:ea typeface="Arial" panose="020B0604020202020204" pitchFamily="34" charset="0"/>
                <a:cs typeface="Calibri" panose="020F0502020204030204" pitchFamily="34" charset="0"/>
              </a:rPr>
              <a:t>movement of suspect)</a:t>
            </a:r>
            <a:br>
              <a:rPr lang="en-US" sz="4000" dirty="0">
                <a:solidFill>
                  <a:srgbClr val="000000"/>
                </a:solidFill>
                <a:effectLst/>
                <a:uFill>
                  <a:solidFill>
                    <a:srgbClr val="000000"/>
                  </a:solidFill>
                </a:uFill>
                <a:latin typeface="Calibri" panose="020F0502020204030204" pitchFamily="34" charset="0"/>
                <a:ea typeface="Arial" panose="020B0604020202020204" pitchFamily="34" charset="0"/>
                <a:cs typeface="Calibri" panose="020F0502020204030204" pitchFamily="34" charset="0"/>
              </a:rPr>
            </a:br>
            <a:br>
              <a:rPr lang="en-US" sz="4000" dirty="0">
                <a:solidFill>
                  <a:srgbClr val="000000"/>
                </a:solidFill>
                <a:uFill>
                  <a:solidFill>
                    <a:srgbClr val="000000"/>
                  </a:solidFill>
                </a:uFill>
                <a:latin typeface="Calibri" panose="020F0502020204030204" pitchFamily="34" charset="0"/>
                <a:ea typeface="Arial" panose="020B0604020202020204" pitchFamily="34" charset="0"/>
                <a:cs typeface="Calibri" panose="020F0502020204030204" pitchFamily="34" charset="0"/>
              </a:rPr>
            </a:br>
            <a:br>
              <a:rPr lang="en-US" sz="4000" dirty="0">
                <a:solidFill>
                  <a:srgbClr val="000000"/>
                </a:solidFill>
                <a:uFill>
                  <a:solidFill>
                    <a:srgbClr val="000000"/>
                  </a:solidFill>
                </a:uFill>
                <a:latin typeface="Calibri" panose="020F0502020204030204" pitchFamily="34" charset="0"/>
                <a:ea typeface="Arial" panose="020B0604020202020204" pitchFamily="34" charset="0"/>
                <a:cs typeface="Calibri" panose="020F0502020204030204" pitchFamily="34" charset="0"/>
              </a:rPr>
            </a:br>
            <a:br>
              <a:rPr lang="en-US" sz="4000" dirty="0">
                <a:solidFill>
                  <a:srgbClr val="000000"/>
                </a:solidFill>
                <a:effectLst/>
                <a:uFill>
                  <a:solidFill>
                    <a:srgbClr val="000000"/>
                  </a:solidFill>
                </a:uFill>
                <a:latin typeface="Calibri" panose="020F0502020204030204" pitchFamily="34" charset="0"/>
                <a:ea typeface="Arial" panose="020B0604020202020204" pitchFamily="34" charset="0"/>
                <a:cs typeface="Calibri" panose="020F0502020204030204" pitchFamily="34" charset="0"/>
              </a:rPr>
            </a:br>
            <a:r>
              <a:rPr lang="en-US" sz="4000" dirty="0">
                <a:solidFill>
                  <a:srgbClr val="000000"/>
                </a:solidFill>
                <a:effectLst/>
                <a:uFill>
                  <a:solidFill>
                    <a:srgbClr val="000000"/>
                  </a:solidFill>
                </a:uFill>
                <a:latin typeface="Calibri" panose="020F0502020204030204" pitchFamily="34" charset="0"/>
                <a:ea typeface="Arial" panose="020B0604020202020204" pitchFamily="34" charset="0"/>
                <a:cs typeface="Calibri" panose="020F0502020204030204" pitchFamily="34" charset="0"/>
              </a:rPr>
              <a:t>  *</a:t>
            </a:r>
            <a: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To reconstruct the crime scene</a:t>
            </a: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a:t>
            </a:r>
            <a: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To record the location and spatial</a:t>
            </a:r>
            <a:b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relationships between</a:t>
            </a:r>
            <a:r>
              <a:rPr lang="en-US" sz="4000" dirty="0">
                <a:solidFill>
                  <a:srgbClr val="000000"/>
                </a:solidFill>
                <a:uFill>
                  <a:solidFill>
                    <a:srgbClr val="000000"/>
                  </a:solidFill>
                </a:uFill>
                <a:latin typeface="Calibri" panose="020F0502020204030204" pitchFamily="34" charset="0"/>
                <a:ea typeface="Tahoma" panose="020B0604030504040204" pitchFamily="34" charset="0"/>
                <a:cs typeface="Calibri" panose="020F0502020204030204" pitchFamily="34" charset="0"/>
              </a:rPr>
              <a:t> </a:t>
            </a:r>
            <a: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pieces</a:t>
            </a:r>
            <a:r>
              <a:rPr lang="en-US" sz="4000" dirty="0">
                <a:solidFill>
                  <a:srgbClr val="000000"/>
                </a:solidFill>
                <a:uFill>
                  <a:solidFill>
                    <a:srgbClr val="000000"/>
                  </a:solidFill>
                </a:uFill>
                <a:latin typeface="Calibri" panose="020F0502020204030204" pitchFamily="34" charset="0"/>
                <a:ea typeface="Tahoma" panose="020B0604030504040204" pitchFamily="34" charset="0"/>
                <a:cs typeface="Calibri" panose="020F0502020204030204" pitchFamily="34" charset="0"/>
              </a:rPr>
              <a:t> </a:t>
            </a:r>
            <a:r>
              <a:rPr lang="en-US" sz="4000" dirty="0">
                <a:solidFill>
                  <a:srgbClr val="000000"/>
                </a:solidFill>
                <a:effectLst/>
                <a:uFill>
                  <a:solidFill>
                    <a:srgbClr val="000000"/>
                  </a:solidFill>
                </a:uFill>
                <a:latin typeface="Calibri" panose="020F0502020204030204" pitchFamily="34" charset="0"/>
                <a:ea typeface="Arial" panose="020B0604020202020204" pitchFamily="34" charset="0"/>
                <a:cs typeface="Calibri" panose="020F0502020204030204" pitchFamily="34" charset="0"/>
              </a:rPr>
              <a:t>of</a:t>
            </a:r>
            <a:br>
              <a:rPr lang="en-US" sz="4000" dirty="0">
                <a:solidFill>
                  <a:srgbClr val="000000"/>
                </a:solidFill>
                <a:effectLst/>
                <a:uFill>
                  <a:solidFill>
                    <a:srgbClr val="000000"/>
                  </a:solidFill>
                </a:uFill>
                <a:latin typeface="Calibri" panose="020F0502020204030204" pitchFamily="34" charset="0"/>
                <a:ea typeface="Arial" panose="020B0604020202020204" pitchFamily="34" charset="0"/>
                <a:cs typeface="Calibri" panose="020F0502020204030204" pitchFamily="34" charset="0"/>
              </a:rPr>
            </a:br>
            <a:br>
              <a:rPr lang="en-US" sz="4000" dirty="0">
                <a:solidFill>
                  <a:srgbClr val="000000"/>
                </a:solidFill>
                <a:effectLst/>
                <a:uFill>
                  <a:solidFill>
                    <a:srgbClr val="000000"/>
                  </a:solidFill>
                </a:uFill>
                <a:latin typeface="Calibri" panose="020F0502020204030204" pitchFamily="34" charset="0"/>
                <a:ea typeface="Arial" panose="020B0604020202020204" pitchFamily="34" charset="0"/>
                <a:cs typeface="Calibri" panose="020F0502020204030204" pitchFamily="34" charset="0"/>
              </a:rPr>
            </a:br>
            <a:br>
              <a:rPr lang="en-US" sz="4000" dirty="0">
                <a:solidFill>
                  <a:srgbClr val="000000"/>
                </a:solidFill>
                <a:effectLst/>
                <a:uFill>
                  <a:solidFill>
                    <a:srgbClr val="000000"/>
                  </a:solidFill>
                </a:uFill>
                <a:latin typeface="Calibri" panose="020F0502020204030204" pitchFamily="34" charset="0"/>
                <a:ea typeface="Arial" panose="020B0604020202020204" pitchFamily="34" charset="0"/>
                <a:cs typeface="Calibri" panose="020F0502020204030204" pitchFamily="34" charset="0"/>
              </a:rPr>
            </a:br>
            <a:r>
              <a:rPr lang="en-US" sz="4000" dirty="0">
                <a:solidFill>
                  <a:srgbClr val="000000"/>
                </a:solidFill>
                <a:effectLst/>
                <a:uFill>
                  <a:solidFill>
                    <a:srgbClr val="000000"/>
                  </a:solidFill>
                </a:uFill>
                <a:latin typeface="Calibri" panose="020F0502020204030204" pitchFamily="34" charset="0"/>
                <a:ea typeface="Arial" panose="020B0604020202020204" pitchFamily="34" charset="0"/>
                <a:cs typeface="Calibri" panose="020F0502020204030204" pitchFamily="34" charset="0"/>
              </a:rPr>
              <a:t>evidence and the</a:t>
            </a:r>
            <a:r>
              <a:rPr lang="en-US" sz="4000" dirty="0">
                <a:solidFill>
                  <a:srgbClr val="000000"/>
                </a:solidFill>
                <a:uFill>
                  <a:solidFill>
                    <a:srgbClr val="000000"/>
                  </a:solidFill>
                </a:uFill>
                <a:latin typeface="Calibri" panose="020F0502020204030204" pitchFamily="34" charset="0"/>
                <a:ea typeface="Arial" panose="020B0604020202020204" pitchFamily="34" charset="0"/>
                <a:cs typeface="Calibri" panose="020F0502020204030204" pitchFamily="34" charset="0"/>
              </a:rPr>
              <a:t> </a:t>
            </a:r>
            <a:r>
              <a:rPr lang="en-US" sz="4000" dirty="0">
                <a:solidFill>
                  <a:srgbClr val="000000"/>
                </a:solidFill>
                <a:effectLst/>
                <a:uFill>
                  <a:solidFill>
                    <a:srgbClr val="000000"/>
                  </a:solidFill>
                </a:uFill>
                <a:latin typeface="Calibri" panose="020F0502020204030204" pitchFamily="34" charset="0"/>
                <a:ea typeface="Arial" panose="020B0604020202020204" pitchFamily="34" charset="0"/>
                <a:cs typeface="Calibri" panose="020F0502020204030204" pitchFamily="34" charset="0"/>
              </a:rPr>
              <a:t>surroundings</a:t>
            </a:r>
            <a:br>
              <a:rPr lang="en-US" sz="4000" dirty="0">
                <a:solidFill>
                  <a:srgbClr val="000000"/>
                </a:solidFill>
                <a:effectLst/>
                <a:uFill>
                  <a:solidFill>
                    <a:srgbClr val="000000"/>
                  </a:solidFill>
                </a:uFill>
                <a:latin typeface="Calibri" panose="020F0502020204030204" pitchFamily="34" charset="0"/>
                <a:ea typeface="Arial" panose="020B0604020202020204" pitchFamily="34" charset="0"/>
                <a:cs typeface="Calibri" panose="020F0502020204030204" pitchFamily="34" charset="0"/>
              </a:rPr>
            </a:br>
            <a:br>
              <a:rPr lang="en-US" sz="2400" dirty="0">
                <a:solidFill>
                  <a:srgbClr val="000000"/>
                </a:solidFill>
                <a:effectLst/>
                <a:uFill>
                  <a:solidFill>
                    <a:srgbClr val="000000"/>
                  </a:solidFill>
                </a:uFill>
                <a:latin typeface="Arial" panose="020B0604020202020204" pitchFamily="34" charset="0"/>
                <a:ea typeface="Arial" panose="020B0604020202020204" pitchFamily="34" charset="0"/>
              </a:rPr>
            </a:br>
            <a:br>
              <a:rPr lang="en-US" sz="1800" dirty="0">
                <a:solidFill>
                  <a:srgbClr val="000000"/>
                </a:solidFill>
                <a:effectLst/>
                <a:uFill>
                  <a:solidFill>
                    <a:srgbClr val="000000"/>
                  </a:solidFill>
                </a:uFill>
                <a:latin typeface="Tahoma" panose="020B0604030504040204" pitchFamily="34" charset="0"/>
                <a:ea typeface="Tahoma" panose="020B0604030504040204" pitchFamily="34" charset="0"/>
              </a:rPr>
            </a:br>
            <a:br>
              <a:rPr lang="en-US" sz="1800" dirty="0">
                <a:solidFill>
                  <a:srgbClr val="000000"/>
                </a:solidFill>
                <a:effectLst/>
                <a:uFill>
                  <a:solidFill>
                    <a:srgbClr val="000000"/>
                  </a:solidFill>
                </a:uFill>
                <a:latin typeface="Tahoma" panose="020B0604030504040204" pitchFamily="34" charset="0"/>
                <a:ea typeface="Tahoma" panose="020B0604030504040204" pitchFamily="34" charset="0"/>
              </a:rPr>
            </a:br>
            <a:endParaRPr lang="en-US" dirty="0"/>
          </a:p>
        </p:txBody>
      </p:sp>
    </p:spTree>
    <p:extLst>
      <p:ext uri="{BB962C8B-B14F-4D97-AF65-F5344CB8AC3E}">
        <p14:creationId xmlns:p14="http://schemas.microsoft.com/office/powerpoint/2010/main" val="391396461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24C42-9CB9-4590-9D42-9DCC82498F60}"/>
              </a:ext>
            </a:extLst>
          </p:cNvPr>
          <p:cNvSpPr>
            <a:spLocks noGrp="1"/>
          </p:cNvSpPr>
          <p:nvPr>
            <p:ph type="title"/>
          </p:nvPr>
        </p:nvSpPr>
        <p:spPr>
          <a:xfrm>
            <a:off x="2592924" y="249382"/>
            <a:ext cx="8911687" cy="6400800"/>
          </a:xfrm>
        </p:spPr>
        <p:txBody>
          <a:bodyPr>
            <a:normAutofit fontScale="90000"/>
          </a:bodyPr>
          <a:lstStyle/>
          <a:p>
            <a:br>
              <a:rPr lang="en-US" dirty="0">
                <a:solidFill>
                  <a:srgbClr val="000000"/>
                </a:solidFill>
                <a:uFill>
                  <a:solidFill>
                    <a:srgbClr val="000000"/>
                  </a:solidFill>
                </a:uFill>
                <a:latin typeface="Arial" panose="020B0604020202020204" pitchFamily="34" charset="0"/>
                <a:ea typeface="Arial" panose="020B0604020202020204" pitchFamily="34" charset="0"/>
              </a:rPr>
            </a:br>
            <a:r>
              <a:rPr lang="en-US" dirty="0">
                <a:solidFill>
                  <a:srgbClr val="000000"/>
                </a:solidFill>
                <a:uFill>
                  <a:solidFill>
                    <a:srgbClr val="000000"/>
                  </a:solidFill>
                </a:uFill>
                <a:latin typeface="Arial" panose="020B0604020202020204" pitchFamily="34" charset="0"/>
                <a:ea typeface="Arial" panose="020B0604020202020204" pitchFamily="34" charset="0"/>
              </a:rPr>
              <a:t>                         (Reasons Cont.)</a:t>
            </a:r>
            <a:br>
              <a:rPr lang="en-US" dirty="0">
                <a:solidFill>
                  <a:srgbClr val="000000"/>
                </a:solidFill>
                <a:uFill>
                  <a:solidFill>
                    <a:srgbClr val="000000"/>
                  </a:solidFill>
                </a:uFill>
                <a:latin typeface="Arial" panose="020B0604020202020204" pitchFamily="34" charset="0"/>
                <a:ea typeface="Arial" panose="020B0604020202020204" pitchFamily="34" charset="0"/>
              </a:rPr>
            </a:br>
            <a:br>
              <a:rPr lang="en-US" dirty="0">
                <a:solidFill>
                  <a:srgbClr val="000000"/>
                </a:solidFill>
                <a:uFill>
                  <a:solidFill>
                    <a:srgbClr val="000000"/>
                  </a:solidFill>
                </a:uFill>
                <a:latin typeface="Arial" panose="020B0604020202020204" pitchFamily="34" charset="0"/>
                <a:ea typeface="Arial" panose="020B0604020202020204" pitchFamily="34" charset="0"/>
              </a:rPr>
            </a:br>
            <a:r>
              <a:rPr lang="en-US" dirty="0">
                <a:solidFill>
                  <a:srgbClr val="000000"/>
                </a:solidFill>
                <a:uFill>
                  <a:solidFill>
                    <a:srgbClr val="000000"/>
                  </a:solidFill>
                </a:uFill>
                <a:latin typeface="Arial" panose="020B0604020202020204" pitchFamily="34" charset="0"/>
                <a:ea typeface="Arial" panose="020B0604020202020204" pitchFamily="34" charset="0"/>
              </a:rPr>
              <a:t>       *</a:t>
            </a:r>
            <a:r>
              <a:rPr lang="en-US" dirty="0">
                <a:solidFill>
                  <a:srgbClr val="000000"/>
                </a:solidFill>
                <a:uFill>
                  <a:solidFill>
                    <a:srgbClr val="000000"/>
                  </a:solidFill>
                </a:uFill>
                <a:latin typeface="Arial" panose="020B0604020202020204" pitchFamily="34" charset="0"/>
                <a:ea typeface="Tahoma" panose="020B0604030504040204" pitchFamily="34" charset="0"/>
              </a:rPr>
              <a:t>To help refresh the investigator’s memory</a:t>
            </a:r>
            <a:br>
              <a:rPr lang="en-US" dirty="0">
                <a:solidFill>
                  <a:srgbClr val="000000"/>
                </a:solidFill>
                <a:uFill>
                  <a:solidFill>
                    <a:srgbClr val="000000"/>
                  </a:solidFill>
                </a:uFill>
                <a:latin typeface="Arial" panose="020B0604020202020204" pitchFamily="34" charset="0"/>
                <a:ea typeface="Tahoma" panose="020B0604030504040204" pitchFamily="34" charset="0"/>
              </a:rPr>
            </a:br>
            <a:br>
              <a:rPr lang="en-US" dirty="0">
                <a:solidFill>
                  <a:srgbClr val="000000"/>
                </a:solidFill>
                <a:uFill>
                  <a:solidFill>
                    <a:srgbClr val="000000"/>
                  </a:solidFill>
                </a:uFill>
                <a:latin typeface="Arial" panose="020B0604020202020204" pitchFamily="34" charset="0"/>
                <a:ea typeface="Tahoma" panose="020B0604030504040204" pitchFamily="34" charset="0"/>
              </a:rPr>
            </a:br>
            <a:r>
              <a:rPr lang="en-US" dirty="0">
                <a:solidFill>
                  <a:srgbClr val="000000"/>
                </a:solidFill>
                <a:uFill>
                  <a:solidFill>
                    <a:srgbClr val="000000"/>
                  </a:solidFill>
                </a:uFill>
                <a:latin typeface="Arial" panose="020B0604020202020204" pitchFamily="34" charset="0"/>
                <a:ea typeface="Tahoma" panose="020B0604030504040204" pitchFamily="34" charset="0"/>
              </a:rPr>
              <a:t> *</a:t>
            </a:r>
            <a:r>
              <a:rPr lang="en-US" dirty="0">
                <a:solidFill>
                  <a:srgbClr val="000000"/>
                </a:solidFill>
                <a:latin typeface="Arial" panose="020B0604020202020204" pitchFamily="34" charset="0"/>
                <a:ea typeface="Tahoma" panose="020B0604030504040204" pitchFamily="34" charset="0"/>
              </a:rPr>
              <a:t>To help corroborate testimony of witnesses</a:t>
            </a:r>
            <a:br>
              <a:rPr lang="en-US" dirty="0">
                <a:solidFill>
                  <a:srgbClr val="000000"/>
                </a:solidFill>
                <a:latin typeface="Arial" panose="020B0604020202020204" pitchFamily="34" charset="0"/>
                <a:ea typeface="Tahoma" panose="020B0604030504040204" pitchFamily="34" charset="0"/>
              </a:rPr>
            </a:br>
            <a:br>
              <a:rPr lang="en-US" dirty="0">
                <a:solidFill>
                  <a:srgbClr val="000000"/>
                </a:solidFill>
                <a:latin typeface="Arial" panose="020B0604020202020204" pitchFamily="34" charset="0"/>
                <a:ea typeface="Tahoma" panose="020B0604030504040204" pitchFamily="34" charset="0"/>
              </a:rPr>
            </a:br>
            <a:r>
              <a:rPr lang="en-US" dirty="0">
                <a:solidFill>
                  <a:srgbClr val="000000"/>
                </a:solidFill>
                <a:latin typeface="Arial" panose="020B0604020202020204" pitchFamily="34" charset="0"/>
                <a:ea typeface="Tahoma" panose="020B0604030504040204" pitchFamily="34" charset="0"/>
              </a:rPr>
              <a:t> *</a:t>
            </a:r>
            <a:r>
              <a:rPr lang="en-US" dirty="0">
                <a:solidFill>
                  <a:srgbClr val="000000"/>
                </a:solidFill>
                <a:uFill>
                  <a:solidFill>
                    <a:srgbClr val="000000"/>
                  </a:solidFill>
                </a:uFill>
                <a:latin typeface="Arial" panose="020B0604020202020204" pitchFamily="34" charset="0"/>
                <a:ea typeface="Tahoma" panose="020B0604030504040204" pitchFamily="34" charset="0"/>
              </a:rPr>
              <a:t>To eliminate unnecessary and confusing details</a:t>
            </a:r>
            <a:br>
              <a:rPr lang="en-US" dirty="0">
                <a:solidFill>
                  <a:srgbClr val="000000"/>
                </a:solidFill>
                <a:uFill>
                  <a:solidFill>
                    <a:srgbClr val="000000"/>
                  </a:solidFill>
                </a:uFill>
                <a:latin typeface="Arial" panose="020B0604020202020204" pitchFamily="34" charset="0"/>
                <a:ea typeface="Tahoma" panose="020B0604030504040204" pitchFamily="34" charset="0"/>
              </a:rPr>
            </a:br>
            <a:br>
              <a:rPr lang="en-US" dirty="0">
                <a:solidFill>
                  <a:srgbClr val="000000"/>
                </a:solidFill>
                <a:uFill>
                  <a:solidFill>
                    <a:srgbClr val="000000"/>
                  </a:solidFill>
                </a:uFill>
                <a:latin typeface="Arial" panose="020B0604020202020204" pitchFamily="34" charset="0"/>
                <a:ea typeface="Tahoma" panose="020B0604030504040204" pitchFamily="34" charset="0"/>
              </a:rPr>
            </a:br>
            <a:r>
              <a:rPr lang="en-US" dirty="0">
                <a:solidFill>
                  <a:srgbClr val="000000"/>
                </a:solidFill>
                <a:uFill>
                  <a:solidFill>
                    <a:srgbClr val="000000"/>
                  </a:solidFill>
                </a:uFill>
                <a:latin typeface="Arial" panose="020B0604020202020204" pitchFamily="34" charset="0"/>
                <a:ea typeface="Tahoma" panose="020B0604030504040204" pitchFamily="34" charset="0"/>
              </a:rPr>
              <a:t> *</a:t>
            </a:r>
            <a:r>
              <a:rPr lang="en-US" dirty="0">
                <a:solidFill>
                  <a:srgbClr val="000000"/>
                </a:solidFill>
                <a:latin typeface="Arial" panose="020B0604020202020204" pitchFamily="34" charset="0"/>
                <a:ea typeface="Tahoma" panose="020B0604030504040204" pitchFamily="34" charset="0"/>
              </a:rPr>
              <a:t>Can be enlarged for use as an exhibit during courtroom testimony</a:t>
            </a:r>
            <a:endParaRPr lang="en-US" dirty="0"/>
          </a:p>
        </p:txBody>
      </p:sp>
    </p:spTree>
    <p:extLst>
      <p:ext uri="{BB962C8B-B14F-4D97-AF65-F5344CB8AC3E}">
        <p14:creationId xmlns:p14="http://schemas.microsoft.com/office/powerpoint/2010/main" val="363084992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C5E9A-E25A-4A81-B674-3170E95BDC23}"/>
              </a:ext>
            </a:extLst>
          </p:cNvPr>
          <p:cNvSpPr>
            <a:spLocks noGrp="1"/>
          </p:cNvSpPr>
          <p:nvPr>
            <p:ph type="title"/>
          </p:nvPr>
        </p:nvSpPr>
        <p:spPr>
          <a:xfrm>
            <a:off x="2592924" y="624109"/>
            <a:ext cx="8911687" cy="5834747"/>
          </a:xfrm>
        </p:spPr>
        <p:txBody>
          <a:bodyPr/>
          <a:lstStyle/>
          <a:p>
            <a:pPr algn="ctr"/>
            <a:br>
              <a:rPr lang="en-US" sz="1800" dirty="0">
                <a:solidFill>
                  <a:srgbClr val="000000"/>
                </a:solidFill>
                <a:latin typeface="Arial" panose="020B0604020202020204" pitchFamily="34" charset="0"/>
                <a:ea typeface="Tahoma" panose="020B0604030504040204" pitchFamily="34" charset="0"/>
              </a:rPr>
            </a:br>
            <a:br>
              <a:rPr lang="en-US" sz="1800" dirty="0">
                <a:solidFill>
                  <a:srgbClr val="000000"/>
                </a:solidFill>
                <a:latin typeface="Arial" panose="020B0604020202020204" pitchFamily="34" charset="0"/>
                <a:ea typeface="Tahoma" panose="020B0604030504040204" pitchFamily="34" charset="0"/>
              </a:rPr>
            </a:br>
            <a:br>
              <a:rPr lang="en-US" sz="1800" dirty="0">
                <a:solidFill>
                  <a:srgbClr val="000000"/>
                </a:solidFill>
                <a:latin typeface="Arial" panose="020B0604020202020204" pitchFamily="34" charset="0"/>
                <a:ea typeface="Tahoma" panose="020B0604030504040204" pitchFamily="34" charset="0"/>
              </a:rPr>
            </a:br>
            <a:br>
              <a:rPr lang="en-US" sz="1800" dirty="0">
                <a:solidFill>
                  <a:srgbClr val="000000"/>
                </a:solidFill>
                <a:latin typeface="Arial" panose="020B0604020202020204" pitchFamily="34" charset="0"/>
                <a:ea typeface="Tahoma" panose="020B0604030504040204" pitchFamily="34" charset="0"/>
              </a:rPr>
            </a:br>
            <a:br>
              <a:rPr lang="en-US" sz="1800" dirty="0">
                <a:solidFill>
                  <a:srgbClr val="000000"/>
                </a:solidFill>
                <a:latin typeface="Arial" panose="020B0604020202020204" pitchFamily="34" charset="0"/>
                <a:ea typeface="Tahoma" panose="020B0604030504040204" pitchFamily="34" charset="0"/>
              </a:rPr>
            </a:br>
            <a:br>
              <a:rPr lang="en-US" sz="1800" dirty="0">
                <a:solidFill>
                  <a:srgbClr val="000000"/>
                </a:solidFill>
                <a:latin typeface="Arial" panose="020B0604020202020204" pitchFamily="34" charset="0"/>
                <a:ea typeface="Tahoma" panose="020B0604030504040204" pitchFamily="34" charset="0"/>
              </a:rPr>
            </a:br>
            <a:br>
              <a:rPr lang="en-US" sz="1800" dirty="0">
                <a:solidFill>
                  <a:srgbClr val="000000"/>
                </a:solidFill>
                <a:latin typeface="Arial" panose="020B0604020202020204" pitchFamily="34" charset="0"/>
                <a:ea typeface="Tahoma" panose="020B0604030504040204" pitchFamily="34" charset="0"/>
              </a:rPr>
            </a:br>
            <a:br>
              <a:rPr lang="en-US" sz="1800" dirty="0">
                <a:solidFill>
                  <a:srgbClr val="000000"/>
                </a:solidFill>
                <a:latin typeface="Arial" panose="020B0604020202020204" pitchFamily="34" charset="0"/>
                <a:ea typeface="Tahoma" panose="020B0604030504040204" pitchFamily="34" charset="0"/>
              </a:rPr>
            </a:br>
            <a:r>
              <a:rPr lang="en-US" sz="6000" dirty="0">
                <a:solidFill>
                  <a:srgbClr val="000000"/>
                </a:solidFill>
                <a:latin typeface="Arial" panose="020B0604020202020204" pitchFamily="34" charset="0"/>
                <a:ea typeface="Tahoma" panose="020B0604030504040204" pitchFamily="34" charset="0"/>
              </a:rPr>
              <a:t>Types of Sketches</a:t>
            </a:r>
            <a:endParaRPr lang="en-US" sz="6000" dirty="0"/>
          </a:p>
        </p:txBody>
      </p:sp>
    </p:spTree>
    <p:extLst>
      <p:ext uri="{BB962C8B-B14F-4D97-AF65-F5344CB8AC3E}">
        <p14:creationId xmlns:p14="http://schemas.microsoft.com/office/powerpoint/2010/main" val="29687280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EC1EE-2FA4-4C33-8B5A-20BC5020B1D7}"/>
              </a:ext>
            </a:extLst>
          </p:cNvPr>
          <p:cNvSpPr>
            <a:spLocks noGrp="1"/>
          </p:cNvSpPr>
          <p:nvPr>
            <p:ph type="title"/>
          </p:nvPr>
        </p:nvSpPr>
        <p:spPr>
          <a:xfrm>
            <a:off x="2592924" y="159657"/>
            <a:ext cx="8911687" cy="6270172"/>
          </a:xfrm>
        </p:spPr>
        <p:txBody>
          <a:bodyPr>
            <a:normAutofit fontScale="90000"/>
          </a:bodyPr>
          <a:lstStyle/>
          <a:p>
            <a: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*Rough sketch</a:t>
            </a: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a:t>
            </a:r>
            <a:r>
              <a:rPr lang="en-US" sz="4000" dirty="0">
                <a:solidFill>
                  <a:srgbClr val="000000"/>
                </a:solidFill>
                <a:latin typeface="Calibri" panose="020F0502020204030204" pitchFamily="34" charset="0"/>
                <a:ea typeface="Tahoma" panose="020B0604030504040204" pitchFamily="34" charset="0"/>
                <a:cs typeface="Calibri" panose="020F0502020204030204" pitchFamily="34" charset="0"/>
              </a:rPr>
              <a:t>F</a:t>
            </a:r>
            <a: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inished sketch</a:t>
            </a: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a:t>
            </a:r>
            <a:r>
              <a:rPr lang="en-US" sz="4000" dirty="0">
                <a:solidFill>
                  <a:srgbClr val="000000"/>
                </a:solidFill>
                <a:latin typeface="Calibri" panose="020F0502020204030204" pitchFamily="34" charset="0"/>
                <a:ea typeface="Tahoma" panose="020B0604030504040204" pitchFamily="34" charset="0"/>
                <a:cs typeface="Calibri" panose="020F0502020204030204" pitchFamily="34" charset="0"/>
              </a:rPr>
              <a:t>S</a:t>
            </a:r>
            <a: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cale drawing</a:t>
            </a: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*Perspective sketch</a:t>
            </a: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a:t>
            </a:r>
            <a:r>
              <a:rPr lang="en-US" sz="4000" dirty="0">
                <a:solidFill>
                  <a:srgbClr val="000000"/>
                </a:solidFill>
                <a:latin typeface="Calibri" panose="020F0502020204030204" pitchFamily="34" charset="0"/>
                <a:ea typeface="Tahoma" panose="020B0604030504040204" pitchFamily="34" charset="0"/>
                <a:cs typeface="Calibri" panose="020F0502020204030204" pitchFamily="34" charset="0"/>
              </a:rPr>
              <a:t>P</a:t>
            </a:r>
            <a: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rojection sketch</a:t>
            </a:r>
            <a:br>
              <a:rPr lang="en-US" sz="2400" dirty="0">
                <a:solidFill>
                  <a:srgbClr val="000000"/>
                </a:solidFill>
                <a:effectLst/>
                <a:latin typeface="Arial" panose="020B0604020202020204" pitchFamily="34" charset="0"/>
                <a:ea typeface="Tahoma" panose="020B0604030504040204" pitchFamily="34" charset="0"/>
              </a:rPr>
            </a:br>
            <a:br>
              <a:rPr lang="en-US" sz="2400" b="1" dirty="0">
                <a:solidFill>
                  <a:srgbClr val="000000"/>
                </a:solidFill>
                <a:effectLst/>
                <a:latin typeface="Arial" panose="020B0604020202020204" pitchFamily="34" charset="0"/>
                <a:ea typeface="Tahoma" panose="020B0604030504040204" pitchFamily="34" charset="0"/>
              </a:rPr>
            </a:br>
            <a:br>
              <a:rPr lang="en-US" sz="1800" dirty="0">
                <a:solidFill>
                  <a:srgbClr val="000000"/>
                </a:solidFill>
                <a:effectLst/>
                <a:uFill>
                  <a:solidFill>
                    <a:srgbClr val="000000"/>
                  </a:solidFill>
                </a:uFill>
                <a:latin typeface="Tahoma" panose="020B0604030504040204" pitchFamily="34" charset="0"/>
                <a:ea typeface="Tahoma" panose="020B0604030504040204" pitchFamily="34" charset="0"/>
              </a:rPr>
            </a:br>
            <a:endParaRPr lang="en-US" dirty="0"/>
          </a:p>
        </p:txBody>
      </p:sp>
    </p:spTree>
    <p:extLst>
      <p:ext uri="{BB962C8B-B14F-4D97-AF65-F5344CB8AC3E}">
        <p14:creationId xmlns:p14="http://schemas.microsoft.com/office/powerpoint/2010/main" val="332628662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960E2-6B5F-40FB-BA4B-8CAD6BED8757}"/>
              </a:ext>
            </a:extLst>
          </p:cNvPr>
          <p:cNvSpPr>
            <a:spLocks noGrp="1"/>
          </p:cNvSpPr>
          <p:nvPr>
            <p:ph type="title"/>
          </p:nvPr>
        </p:nvSpPr>
        <p:spPr>
          <a:xfrm>
            <a:off x="2592924" y="145473"/>
            <a:ext cx="8911687" cy="6525491"/>
          </a:xfrm>
        </p:spPr>
        <p:txBody>
          <a:bodyPr/>
          <a:lstStyle/>
          <a:p>
            <a:r>
              <a:rPr lang="en-US" dirty="0">
                <a:latin typeface="Calibri" panose="020F0502020204030204" pitchFamily="34" charset="0"/>
                <a:cs typeface="Calibri" panose="020F0502020204030204" pitchFamily="34" charset="0"/>
              </a:rPr>
              <a:t>            (Types of Sketches Cont.)</a:t>
            </a:r>
            <a:br>
              <a:rPr lang="en-US" dirty="0"/>
            </a:br>
            <a:br>
              <a:rPr lang="en-US" dirty="0"/>
            </a:br>
            <a:r>
              <a:rPr lang="en-US" dirty="0">
                <a:solidFill>
                  <a:srgbClr val="000000"/>
                </a:solidFill>
                <a:latin typeface="Calibri" panose="020F0502020204030204" pitchFamily="34" charset="0"/>
                <a:ea typeface="Tahoma" panose="020B0604030504040204" pitchFamily="34" charset="0"/>
                <a:cs typeface="Calibri" panose="020F0502020204030204" pitchFamily="34" charset="0"/>
              </a:rPr>
              <a:t>*Schematic sketch</a:t>
            </a:r>
            <a:br>
              <a:rPr lang="en-US" dirty="0">
                <a:solidFill>
                  <a:srgbClr val="000000"/>
                </a:solidFill>
                <a:latin typeface="Calibri" panose="020F0502020204030204" pitchFamily="34" charset="0"/>
                <a:ea typeface="Tahoma" panose="020B0604030504040204" pitchFamily="34" charset="0"/>
                <a:cs typeface="Calibri" panose="020F0502020204030204" pitchFamily="34" charset="0"/>
              </a:rPr>
            </a:br>
            <a:br>
              <a:rPr lang="en-US" dirty="0">
                <a:solidFill>
                  <a:srgbClr val="000000"/>
                </a:solidFill>
                <a:latin typeface="Calibri" panose="020F0502020204030204" pitchFamily="34" charset="0"/>
                <a:ea typeface="Tahoma" panose="020B0604030504040204" pitchFamily="34" charset="0"/>
                <a:cs typeface="Calibri" panose="020F0502020204030204" pitchFamily="34" charset="0"/>
              </a:rPr>
            </a:br>
            <a:r>
              <a:rPr lang="en-US" dirty="0">
                <a:solidFill>
                  <a:srgbClr val="000000"/>
                </a:solidFill>
                <a:latin typeface="Calibri" panose="020F0502020204030204" pitchFamily="34" charset="0"/>
                <a:ea typeface="Tahoma" panose="020B0604030504040204" pitchFamily="34" charset="0"/>
                <a:cs typeface="Calibri" panose="020F0502020204030204" pitchFamily="34" charset="0"/>
              </a:rPr>
              <a:t>*Detailed sketch</a:t>
            </a:r>
            <a:br>
              <a:rPr lang="en-US" dirty="0">
                <a:solidFill>
                  <a:srgbClr val="000000"/>
                </a:solidFill>
                <a:latin typeface="Calibri" panose="020F0502020204030204" pitchFamily="34" charset="0"/>
                <a:ea typeface="Tahoma" panose="020B0604030504040204" pitchFamily="34" charset="0"/>
                <a:cs typeface="Calibri" panose="020F0502020204030204" pitchFamily="34" charset="0"/>
              </a:rPr>
            </a:br>
            <a:br>
              <a:rPr lang="en-US" dirty="0">
                <a:solidFill>
                  <a:srgbClr val="000000"/>
                </a:solidFill>
                <a:latin typeface="Calibri" panose="020F0502020204030204" pitchFamily="34" charset="0"/>
                <a:ea typeface="Tahoma" panose="020B0604030504040204" pitchFamily="34" charset="0"/>
                <a:cs typeface="Calibri" panose="020F0502020204030204" pitchFamily="34" charset="0"/>
              </a:rPr>
            </a:br>
            <a:r>
              <a:rPr lang="en-US" dirty="0">
                <a:solidFill>
                  <a:srgbClr val="000000"/>
                </a:solidFill>
                <a:latin typeface="Calibri" panose="020F0502020204030204" pitchFamily="34" charset="0"/>
                <a:ea typeface="Tahoma" panose="020B0604030504040204" pitchFamily="34" charset="0"/>
                <a:cs typeface="Calibri" panose="020F0502020204030204" pitchFamily="34" charset="0"/>
              </a:rPr>
              <a:t>*Prevalent sketch</a:t>
            </a:r>
            <a:br>
              <a:rPr lang="en-US" dirty="0">
                <a:solidFill>
                  <a:srgbClr val="000000"/>
                </a:solidFill>
                <a:latin typeface="Calibri" panose="020F0502020204030204" pitchFamily="34" charset="0"/>
                <a:ea typeface="Tahoma" panose="020B0604030504040204" pitchFamily="34" charset="0"/>
                <a:cs typeface="Calibri" panose="020F0502020204030204" pitchFamily="34" charset="0"/>
              </a:rPr>
            </a:br>
            <a:br>
              <a:rPr lang="en-US" dirty="0">
                <a:solidFill>
                  <a:srgbClr val="000000"/>
                </a:solidFill>
                <a:latin typeface="Calibri" panose="020F0502020204030204" pitchFamily="34" charset="0"/>
                <a:ea typeface="Tahoma" panose="020B0604030504040204" pitchFamily="34" charset="0"/>
                <a:cs typeface="Calibri" panose="020F0502020204030204" pitchFamily="34" charset="0"/>
              </a:rPr>
            </a:br>
            <a:r>
              <a:rPr lang="en-US" dirty="0">
                <a:solidFill>
                  <a:srgbClr val="000000"/>
                </a:solidFill>
                <a:latin typeface="Calibri" panose="020F0502020204030204" pitchFamily="34" charset="0"/>
                <a:ea typeface="Tahoma" panose="020B0604030504040204" pitchFamily="34" charset="0"/>
                <a:cs typeface="Calibri" panose="020F0502020204030204" pitchFamily="34" charset="0"/>
              </a:rPr>
              <a:t>*</a:t>
            </a:r>
            <a:r>
              <a:rPr lang="en-US" dirty="0">
                <a:solidFill>
                  <a:srgbClr val="000000"/>
                </a:solidFill>
                <a:uFill>
                  <a:solidFill>
                    <a:srgbClr val="000000"/>
                  </a:solidFill>
                </a:uFill>
                <a:latin typeface="Calibri" panose="020F0502020204030204" pitchFamily="34" charset="0"/>
                <a:ea typeface="Tahoma" panose="020B0604030504040204" pitchFamily="34" charset="0"/>
                <a:cs typeface="Calibri" panose="020F0502020204030204" pitchFamily="34" charset="0"/>
              </a:rPr>
              <a:t>Three Dimensional (3D) Rendering</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0150633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5E7CD-242B-4C0F-813F-F381C71EDE82}"/>
              </a:ext>
            </a:extLst>
          </p:cNvPr>
          <p:cNvSpPr>
            <a:spLocks noGrp="1"/>
          </p:cNvSpPr>
          <p:nvPr>
            <p:ph type="title"/>
          </p:nvPr>
        </p:nvSpPr>
        <p:spPr>
          <a:xfrm>
            <a:off x="2592924" y="130629"/>
            <a:ext cx="8911687" cy="6545941"/>
          </a:xfrm>
        </p:spPr>
        <p:txBody>
          <a:bodyPr>
            <a:normAutofit fontScale="90000"/>
          </a:bodyPr>
          <a:lstStyle/>
          <a:p>
            <a:pPr marL="1600200" marR="0" indent="-228600">
              <a:lnSpc>
                <a:spcPts val="1200"/>
              </a:lnSpc>
              <a:spcBef>
                <a:spcPts val="0"/>
              </a:spcBef>
              <a:spcAft>
                <a:spcPts val="0"/>
              </a:spcAft>
            </a:pPr>
            <a:br>
              <a:rPr lang="en-US" sz="2000" b="1" dirty="0">
                <a:solidFill>
                  <a:srgbClr val="000000"/>
                </a:solidFill>
                <a:effectLst/>
                <a:latin typeface="Arial" panose="020B0604020202020204" pitchFamily="34" charset="0"/>
                <a:ea typeface="Tahoma" panose="020B0604030504040204" pitchFamily="34" charset="0"/>
              </a:rPr>
            </a:br>
            <a:br>
              <a:rPr lang="en-US" sz="2000" b="1" dirty="0">
                <a:solidFill>
                  <a:srgbClr val="000000"/>
                </a:solidFill>
                <a:effectLst/>
                <a:latin typeface="Arial" panose="020B0604020202020204" pitchFamily="34" charset="0"/>
                <a:ea typeface="Tahoma" panose="020B0604030504040204" pitchFamily="34" charset="0"/>
              </a:rPr>
            </a:br>
            <a:br>
              <a:rPr lang="en-US" sz="2000" b="1" dirty="0">
                <a:solidFill>
                  <a:srgbClr val="000000"/>
                </a:solidFill>
                <a:effectLst/>
                <a:latin typeface="Arial" panose="020B0604020202020204" pitchFamily="34" charset="0"/>
                <a:ea typeface="Tahoma" panose="020B0604030504040204" pitchFamily="34" charset="0"/>
              </a:rPr>
            </a:br>
            <a:br>
              <a:rPr lang="en-US" sz="2000" b="1" dirty="0">
                <a:solidFill>
                  <a:srgbClr val="000000"/>
                </a:solidFill>
                <a:effectLst/>
                <a:latin typeface="Arial" panose="020B0604020202020204" pitchFamily="34" charset="0"/>
                <a:ea typeface="Tahoma" panose="020B0604030504040204" pitchFamily="34" charset="0"/>
              </a:rPr>
            </a:br>
            <a: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The </a:t>
            </a:r>
            <a:r>
              <a:rPr lang="en-US" sz="4000" dirty="0">
                <a:solidFill>
                  <a:srgbClr val="000000"/>
                </a:solidFill>
                <a:latin typeface="Calibri" panose="020F0502020204030204" pitchFamily="34" charset="0"/>
                <a:ea typeface="Tahoma" panose="020B0604030504040204" pitchFamily="34" charset="0"/>
                <a:cs typeface="Calibri" panose="020F0502020204030204" pitchFamily="34" charset="0"/>
              </a:rPr>
              <a:t>R</a:t>
            </a:r>
            <a: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ough </a:t>
            </a:r>
            <a:r>
              <a:rPr lang="en-US" sz="4000" dirty="0">
                <a:solidFill>
                  <a:srgbClr val="000000"/>
                </a:solidFill>
                <a:latin typeface="Calibri" panose="020F0502020204030204" pitchFamily="34" charset="0"/>
                <a:ea typeface="Tahoma" panose="020B0604030504040204" pitchFamily="34" charset="0"/>
                <a:cs typeface="Calibri" panose="020F0502020204030204" pitchFamily="34" charset="0"/>
              </a:rPr>
              <a:t>S</a:t>
            </a:r>
            <a: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ketch:</a:t>
            </a: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*A rough sketch is a basic drawing</a:t>
            </a: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of a crime scene</a:t>
            </a: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a:t>
            </a:r>
            <a: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Usually drawn on 8 ½ by 11-inch</a:t>
            </a:r>
            <a:b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note or graph paper, using </a:t>
            </a:r>
            <a: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a</a:t>
            </a: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clipboard and a pencil.  </a:t>
            </a:r>
            <a:r>
              <a:rPr lang="en-US" sz="4000" u="sng" dirty="0">
                <a:solidFill>
                  <a:srgbClr val="000000"/>
                </a:solidFill>
                <a:effectLst/>
                <a:latin typeface="Calibri" panose="020F0502020204030204" pitchFamily="34" charset="0"/>
                <a:ea typeface="Tahoma" panose="020B0604030504040204" pitchFamily="34" charset="0"/>
                <a:cs typeface="Calibri" panose="020F0502020204030204" pitchFamily="34" charset="0"/>
              </a:rPr>
              <a:t>It is</a:t>
            </a:r>
            <a:br>
              <a:rPr lang="en-US" sz="4000" u="sng"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000" u="sng"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000" u="sng"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4000" u="sng"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a:t>
            </a:r>
            <a:r>
              <a:rPr lang="en-US" sz="4000" u="sng"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not</a:t>
            </a:r>
            <a:r>
              <a:rPr lang="en-US" sz="4000" u="sng" dirty="0">
                <a:solidFill>
                  <a:srgbClr val="000000"/>
                </a:solidFill>
                <a:uFill>
                  <a:solidFill>
                    <a:srgbClr val="000000"/>
                  </a:solidFill>
                </a:uFill>
                <a:latin typeface="Calibri" panose="020F0502020204030204" pitchFamily="34" charset="0"/>
                <a:ea typeface="Tahoma" panose="020B0604030504040204" pitchFamily="34" charset="0"/>
                <a:cs typeface="Calibri" panose="020F0502020204030204" pitchFamily="34" charset="0"/>
              </a:rPr>
              <a:t> </a:t>
            </a:r>
            <a:r>
              <a:rPr lang="en-US" sz="4000" u="sng" dirty="0">
                <a:solidFill>
                  <a:srgbClr val="000000"/>
                </a:solidFill>
                <a:effectLst/>
                <a:latin typeface="Calibri" panose="020F0502020204030204" pitchFamily="34" charset="0"/>
                <a:ea typeface="Tahoma" panose="020B0604030504040204" pitchFamily="34" charset="0"/>
                <a:cs typeface="Calibri" panose="020F0502020204030204" pitchFamily="34" charset="0"/>
              </a:rPr>
              <a:t>drawn to scale</a:t>
            </a:r>
            <a:br>
              <a:rPr lang="en-US" sz="4000" u="sng"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a:t>
            </a:r>
            <a: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It should be as accurate as possible,</a:t>
            </a:r>
            <a:b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under the</a:t>
            </a:r>
            <a:r>
              <a:rPr lang="en-US" sz="4000" dirty="0">
                <a:solidFill>
                  <a:srgbClr val="000000"/>
                </a:solidFill>
                <a:uFill>
                  <a:solidFill>
                    <a:srgbClr val="000000"/>
                  </a:solidFill>
                </a:uFill>
                <a:latin typeface="Calibri" panose="020F0502020204030204" pitchFamily="34" charset="0"/>
                <a:ea typeface="Tahoma" panose="020B0604030504040204" pitchFamily="34" charset="0"/>
                <a:cs typeface="Calibri" panose="020F0502020204030204" pitchFamily="34" charset="0"/>
              </a:rPr>
              <a:t> </a:t>
            </a:r>
            <a: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circumstances </a:t>
            </a:r>
            <a: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without</a:t>
            </a: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4000" dirty="0">
                <a:solidFill>
                  <a:srgbClr val="000000"/>
                </a:solidFill>
                <a:latin typeface="Calibri" panose="020F0502020204030204" pitchFamily="34" charset="0"/>
                <a:ea typeface="Tahoma" panose="020B0604030504040204" pitchFamily="34" charset="0"/>
                <a:cs typeface="Calibri" panose="020F0502020204030204" pitchFamily="34" charset="0"/>
              </a:rPr>
              <a:t> </a:t>
            </a:r>
            <a: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deliberate distortion, and it should</a:t>
            </a: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contain all measurements necessary</a:t>
            </a: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to</a:t>
            </a:r>
            <a:r>
              <a:rPr lang="en-US" sz="4000" dirty="0">
                <a:solidFill>
                  <a:srgbClr val="000000"/>
                </a:solidFill>
                <a:latin typeface="Calibri" panose="020F0502020204030204" pitchFamily="34" charset="0"/>
                <a:ea typeface="Tahoma" panose="020B0604030504040204" pitchFamily="34" charset="0"/>
                <a:cs typeface="Calibri" panose="020F0502020204030204" pitchFamily="34" charset="0"/>
              </a:rPr>
              <a:t> </a:t>
            </a:r>
            <a: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make a scale drawing</a:t>
            </a: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2000" b="1"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2000" b="1"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2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endParaRPr lang="en-US"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1858991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D727C-EA21-422B-A2B0-C78514344DD1}"/>
              </a:ext>
            </a:extLst>
          </p:cNvPr>
          <p:cNvSpPr>
            <a:spLocks noGrp="1"/>
          </p:cNvSpPr>
          <p:nvPr>
            <p:ph type="title"/>
          </p:nvPr>
        </p:nvSpPr>
        <p:spPr>
          <a:xfrm>
            <a:off x="2592924" y="624109"/>
            <a:ext cx="8911687" cy="5672781"/>
          </a:xfrm>
        </p:spPr>
        <p:txBody>
          <a:bodyPr/>
          <a:lstStyle/>
          <a:p>
            <a:r>
              <a:rPr lang="en-US" dirty="0">
                <a:solidFill>
                  <a:srgbClr val="000000"/>
                </a:solidFill>
                <a:latin typeface="Calibri" panose="020F0502020204030204" pitchFamily="34" charset="0"/>
                <a:ea typeface="Tahoma" panose="020B0604030504040204" pitchFamily="34" charset="0"/>
                <a:cs typeface="Calibri" panose="020F0502020204030204" pitchFamily="34" charset="0"/>
              </a:rPr>
              <a:t>*</a:t>
            </a:r>
            <a:r>
              <a:rPr lang="en-US" dirty="0">
                <a:solidFill>
                  <a:srgbClr val="000000"/>
                </a:solidFill>
                <a:uFill>
                  <a:solidFill>
                    <a:srgbClr val="000000"/>
                  </a:solidFill>
                </a:uFill>
                <a:latin typeface="Calibri" panose="020F0502020204030204" pitchFamily="34" charset="0"/>
                <a:ea typeface="Tahoma" panose="020B0604030504040204" pitchFamily="34" charset="0"/>
                <a:cs typeface="Calibri" panose="020F0502020204030204" pitchFamily="34" charset="0"/>
              </a:rPr>
              <a:t>The rough sketch must be done entirely at the scene.</a:t>
            </a:r>
            <a:br>
              <a:rPr lang="en-US" dirty="0">
                <a:solidFill>
                  <a:srgbClr val="000000"/>
                </a:solidFill>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dirty="0">
                <a:solidFill>
                  <a:srgbClr val="000000"/>
                </a:solidFill>
                <a:uFill>
                  <a:solidFill>
                    <a:srgbClr val="000000"/>
                  </a:solidFill>
                </a:uFill>
                <a:latin typeface="Calibri" panose="020F0502020204030204" pitchFamily="34" charset="0"/>
                <a:ea typeface="Tahoma" panose="020B0604030504040204" pitchFamily="34" charset="0"/>
                <a:cs typeface="Calibri" panose="020F0502020204030204" pitchFamily="34" charset="0"/>
              </a:rPr>
              <a:t> </a:t>
            </a:r>
            <a:br>
              <a:rPr lang="en-US" dirty="0">
                <a:solidFill>
                  <a:srgbClr val="000000"/>
                </a:solidFill>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dirty="0">
                <a:solidFill>
                  <a:srgbClr val="000000"/>
                </a:solidFill>
                <a:uFill>
                  <a:solidFill>
                    <a:srgbClr val="000000"/>
                  </a:solidFill>
                </a:uFill>
                <a:latin typeface="Calibri" panose="020F0502020204030204" pitchFamily="34" charset="0"/>
                <a:ea typeface="Tahoma" panose="020B0604030504040204" pitchFamily="34" charset="0"/>
                <a:cs typeface="Calibri" panose="020F0502020204030204" pitchFamily="34" charset="0"/>
              </a:rPr>
              <a:t> </a:t>
            </a:r>
            <a:br>
              <a:rPr lang="en-US" dirty="0">
                <a:solidFill>
                  <a:srgbClr val="000000"/>
                </a:solidFill>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dirty="0">
                <a:solidFill>
                  <a:srgbClr val="000000"/>
                </a:solidFill>
                <a:latin typeface="Calibri" panose="020F0502020204030204" pitchFamily="34" charset="0"/>
                <a:ea typeface="Tahoma" panose="020B0604030504040204" pitchFamily="34" charset="0"/>
                <a:cs typeface="Calibri" panose="020F0502020204030204" pitchFamily="34" charset="0"/>
              </a:rPr>
              <a:t>Additional "remembered" details should never be placed on a rough sketch after you have left the scene</a:t>
            </a:r>
            <a:br>
              <a:rPr lang="en-US" dirty="0">
                <a:solidFill>
                  <a:srgbClr val="000000"/>
                </a:solidFill>
                <a:latin typeface="Calibri" panose="020F0502020204030204" pitchFamily="34" charset="0"/>
                <a:ea typeface="Tahoma" panose="020B0604030504040204" pitchFamily="34" charset="0"/>
                <a:cs typeface="Calibri" panose="020F0502020204030204" pitchFamily="34" charset="0"/>
              </a:rPr>
            </a:br>
            <a:endParaRPr lang="en-US" dirty="0"/>
          </a:p>
        </p:txBody>
      </p:sp>
    </p:spTree>
    <p:extLst>
      <p:ext uri="{BB962C8B-B14F-4D97-AF65-F5344CB8AC3E}">
        <p14:creationId xmlns:p14="http://schemas.microsoft.com/office/powerpoint/2010/main" val="22503438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71FC1-029F-46E4-B44D-BF76F7319E04}"/>
              </a:ext>
            </a:extLst>
          </p:cNvPr>
          <p:cNvSpPr>
            <a:spLocks noGrp="1"/>
          </p:cNvSpPr>
          <p:nvPr>
            <p:ph type="title"/>
          </p:nvPr>
        </p:nvSpPr>
        <p:spPr>
          <a:xfrm>
            <a:off x="2592924" y="624109"/>
            <a:ext cx="8911687" cy="5921833"/>
          </a:xfrm>
        </p:spPr>
        <p:txBody>
          <a:bodyPr>
            <a:normAutofit/>
          </a:bodyPr>
          <a:lstStyle/>
          <a:p>
            <a:r>
              <a:rPr lang="en-US" dirty="0">
                <a:solidFill>
                  <a:srgbClr val="000000"/>
                </a:solidFill>
                <a:effectLst/>
                <a:latin typeface="Calibri" panose="020F0502020204030204" pitchFamily="34" charset="0"/>
                <a:ea typeface="Tahoma" panose="020B0604030504040204" pitchFamily="34" charset="0"/>
                <a:cs typeface="Calibri" panose="020F0502020204030204" pitchFamily="34" charset="0"/>
              </a:rPr>
              <a:t>The Finished </a:t>
            </a:r>
            <a:r>
              <a:rPr lang="en-US" dirty="0">
                <a:solidFill>
                  <a:srgbClr val="000000"/>
                </a:solidFill>
                <a:latin typeface="Calibri" panose="020F0502020204030204" pitchFamily="34" charset="0"/>
                <a:ea typeface="Tahoma" panose="020B0604030504040204" pitchFamily="34" charset="0"/>
                <a:cs typeface="Calibri" panose="020F0502020204030204" pitchFamily="34" charset="0"/>
              </a:rPr>
              <a:t>S</a:t>
            </a:r>
            <a:r>
              <a:rPr lang="en-US" dirty="0">
                <a:solidFill>
                  <a:srgbClr val="000000"/>
                </a:solidFill>
                <a:effectLst/>
                <a:latin typeface="Calibri" panose="020F0502020204030204" pitchFamily="34" charset="0"/>
                <a:ea typeface="Tahoma" panose="020B0604030504040204" pitchFamily="34" charset="0"/>
                <a:cs typeface="Calibri" panose="020F0502020204030204" pitchFamily="34" charset="0"/>
              </a:rPr>
              <a:t>ketch:</a:t>
            </a:r>
            <a:br>
              <a:rPr lang="en-US"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dirty="0">
                <a:solidFill>
                  <a:srgbClr val="000000"/>
                </a:solidFill>
                <a:effectLst/>
                <a:latin typeface="Calibri" panose="020F0502020204030204" pitchFamily="34" charset="0"/>
                <a:ea typeface="Tahoma" panose="020B0604030504040204" pitchFamily="34" charset="0"/>
                <a:cs typeface="Calibri" panose="020F0502020204030204" pitchFamily="34" charset="0"/>
              </a:rPr>
              <a:t>*A finished sketch is a precise rendering of the crime scene</a:t>
            </a:r>
            <a:br>
              <a:rPr lang="en-US"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dirty="0">
                <a:solidFill>
                  <a:srgbClr val="000000"/>
                </a:solidFill>
                <a:effectLst/>
                <a:latin typeface="Calibri" panose="020F0502020204030204" pitchFamily="34" charset="0"/>
                <a:ea typeface="Tahoma" panose="020B0604030504040204" pitchFamily="34" charset="0"/>
                <a:cs typeface="Calibri" panose="020F0502020204030204" pitchFamily="34" charset="0"/>
              </a:rPr>
              <a:t>*Like the rough sketch, the typical finished sketch is not drawn to scale (this fact should be clearly indicated on the sketch), but it should contain all the necessary information for producing a scale drawing of the crime scene</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470630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8FB4F-E538-4BB8-BC72-B115391328D3}"/>
              </a:ext>
            </a:extLst>
          </p:cNvPr>
          <p:cNvSpPr>
            <a:spLocks noGrp="1"/>
          </p:cNvSpPr>
          <p:nvPr>
            <p:ph type="title"/>
          </p:nvPr>
        </p:nvSpPr>
        <p:spPr>
          <a:xfrm>
            <a:off x="2592924" y="624109"/>
            <a:ext cx="8911687" cy="4717147"/>
          </a:xfrm>
        </p:spPr>
        <p:txBody>
          <a:bodyPr>
            <a:normAutofit/>
          </a:bodyPr>
          <a:lstStyle/>
          <a:p>
            <a:pPr algn="ctr"/>
            <a:r>
              <a:rPr lang="en-US" sz="6000" dirty="0">
                <a:solidFill>
                  <a:srgbClr val="000000"/>
                </a:solidFill>
                <a:effectLst/>
                <a:latin typeface="Arial" panose="020B0604020202020204" pitchFamily="34" charset="0"/>
                <a:ea typeface="Arial" panose="020B0604020202020204" pitchFamily="34" charset="0"/>
              </a:rPr>
              <a:t>The student will be able to identify related constitutional and criminal laws related to a crime scene search</a:t>
            </a:r>
            <a:endParaRPr lang="en-US" sz="6000" dirty="0"/>
          </a:p>
        </p:txBody>
      </p:sp>
    </p:spTree>
    <p:extLst>
      <p:ext uri="{BB962C8B-B14F-4D97-AF65-F5344CB8AC3E}">
        <p14:creationId xmlns:p14="http://schemas.microsoft.com/office/powerpoint/2010/main" val="1435616956"/>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6DD9A-FC8E-4E14-A9DC-7771E1A6319E}"/>
              </a:ext>
            </a:extLst>
          </p:cNvPr>
          <p:cNvSpPr>
            <a:spLocks noGrp="1"/>
          </p:cNvSpPr>
          <p:nvPr>
            <p:ph type="title"/>
          </p:nvPr>
        </p:nvSpPr>
        <p:spPr>
          <a:xfrm>
            <a:off x="1537856" y="0"/>
            <a:ext cx="9966756" cy="6722917"/>
          </a:xfrm>
        </p:spPr>
        <p:txBody>
          <a:bodyPr>
            <a:normAutofit/>
          </a:bodyPr>
          <a:lstStyle/>
          <a:p>
            <a:pPr marL="1600200" marR="0" indent="-228600">
              <a:lnSpc>
                <a:spcPts val="1200"/>
              </a:lnSpc>
              <a:spcBef>
                <a:spcPts val="0"/>
              </a:spcBef>
              <a:spcAft>
                <a:spcPts val="0"/>
              </a:spcAft>
            </a:pPr>
            <a:br>
              <a:rPr lang="en-US" sz="2800" dirty="0">
                <a:solidFill>
                  <a:srgbClr val="000000"/>
                </a:solidFill>
                <a:latin typeface="Calibri" panose="020F0502020204030204" pitchFamily="34" charset="0"/>
                <a:ea typeface="Tahoma" panose="020B0604030504040204" pitchFamily="34" charset="0"/>
                <a:cs typeface="Calibri" panose="020F0502020204030204" pitchFamily="34" charset="0"/>
              </a:rPr>
            </a:br>
            <a:br>
              <a:rPr lang="en-US" sz="2800" dirty="0">
                <a:solidFill>
                  <a:srgbClr val="000000"/>
                </a:solidFill>
                <a:latin typeface="Calibri" panose="020F0502020204030204" pitchFamily="34" charset="0"/>
                <a:ea typeface="Tahoma" panose="020B0604030504040204" pitchFamily="34" charset="0"/>
                <a:cs typeface="Calibri" panose="020F0502020204030204" pitchFamily="34" charset="0"/>
              </a:rPr>
            </a:br>
            <a:r>
              <a:rPr lang="en-US" sz="2800" dirty="0">
                <a:solidFill>
                  <a:srgbClr val="000000"/>
                </a:solidFill>
                <a:latin typeface="Calibri" panose="020F0502020204030204" pitchFamily="34" charset="0"/>
                <a:ea typeface="Tahoma" panose="020B0604030504040204" pitchFamily="34" charset="0"/>
                <a:cs typeface="Calibri" panose="020F0502020204030204" pitchFamily="34" charset="0"/>
              </a:rPr>
              <a:t>                    </a:t>
            </a:r>
            <a: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The Scale </a:t>
            </a:r>
            <a:r>
              <a:rPr lang="en-US" sz="2800" dirty="0">
                <a:solidFill>
                  <a:srgbClr val="000000"/>
                </a:solidFill>
                <a:latin typeface="Calibri" panose="020F0502020204030204" pitchFamily="34" charset="0"/>
                <a:ea typeface="Tahoma" panose="020B0604030504040204" pitchFamily="34" charset="0"/>
                <a:cs typeface="Calibri" panose="020F0502020204030204" pitchFamily="34" charset="0"/>
              </a:rPr>
              <a:t>D</a:t>
            </a:r>
            <a: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rawing:</a:t>
            </a:r>
            <a:b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a:t>
            </a:r>
            <a:r>
              <a:rPr lang="en-US" sz="32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The scale drawing is a blueprint of the</a:t>
            </a:r>
            <a:br>
              <a:rPr lang="en-US" sz="32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32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32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crime</a:t>
            </a:r>
            <a:r>
              <a:rPr lang="en-US" sz="3200" dirty="0">
                <a:solidFill>
                  <a:srgbClr val="000000"/>
                </a:solidFill>
                <a:uFill>
                  <a:solidFill>
                    <a:srgbClr val="000000"/>
                  </a:solidFill>
                </a:uFill>
                <a:latin typeface="Calibri" panose="020F0502020204030204" pitchFamily="34" charset="0"/>
                <a:ea typeface="Tahoma" panose="020B0604030504040204" pitchFamily="34" charset="0"/>
                <a:cs typeface="Calibri" panose="020F0502020204030204" pitchFamily="34" charset="0"/>
              </a:rPr>
              <a:t> </a:t>
            </a:r>
            <a:r>
              <a:rPr lang="en-US" sz="32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scene, drawn in ink </a:t>
            </a:r>
            <a: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on a large</a:t>
            </a:r>
            <a:b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display board</a:t>
            </a:r>
            <a:r>
              <a:rPr lang="en-US" sz="3200" dirty="0">
                <a:solidFill>
                  <a:srgbClr val="000000"/>
                </a:solidFill>
                <a:latin typeface="Calibri" panose="020F0502020204030204" pitchFamily="34" charset="0"/>
                <a:ea typeface="Tahoma" panose="020B0604030504040204" pitchFamily="34" charset="0"/>
                <a:cs typeface="Calibri" panose="020F0502020204030204" pitchFamily="34" charset="0"/>
              </a:rPr>
              <a:t> </a:t>
            </a:r>
            <a: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(Ex:  30 inches by 36 inches);</a:t>
            </a:r>
            <a:b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and to be used for</a:t>
            </a:r>
            <a:r>
              <a:rPr lang="en-US" sz="3200" dirty="0">
                <a:solidFill>
                  <a:srgbClr val="000000"/>
                </a:solidFill>
                <a:latin typeface="Calibri" panose="020F0502020204030204" pitchFamily="34" charset="0"/>
                <a:ea typeface="Tahoma" panose="020B0604030504040204" pitchFamily="34" charset="0"/>
                <a:cs typeface="Calibri" panose="020F0502020204030204" pitchFamily="34" charset="0"/>
              </a:rPr>
              <a:t> </a:t>
            </a:r>
            <a: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court</a:t>
            </a:r>
            <a:r>
              <a:rPr lang="en-US" sz="3200" dirty="0">
                <a:solidFill>
                  <a:srgbClr val="000000"/>
                </a:solidFill>
                <a:latin typeface="Calibri" panose="020F0502020204030204" pitchFamily="34" charset="0"/>
                <a:ea typeface="Tahoma" panose="020B0604030504040204" pitchFamily="34" charset="0"/>
                <a:cs typeface="Calibri" panose="020F0502020204030204" pitchFamily="34" charset="0"/>
              </a:rPr>
              <a:t> </a:t>
            </a:r>
            <a: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presentations. </a:t>
            </a:r>
            <a:b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All details in the drawing should be large</a:t>
            </a:r>
            <a:b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enough to be seen at least 15</a:t>
            </a:r>
            <a:r>
              <a:rPr lang="en-US" sz="3200" dirty="0">
                <a:solidFill>
                  <a:srgbClr val="000000"/>
                </a:solidFill>
                <a:latin typeface="Calibri" panose="020F0502020204030204" pitchFamily="34" charset="0"/>
                <a:ea typeface="Tahoma" panose="020B0604030504040204" pitchFamily="34" charset="0"/>
                <a:cs typeface="Calibri" panose="020F0502020204030204" pitchFamily="34" charset="0"/>
              </a:rPr>
              <a:t> </a:t>
            </a:r>
            <a: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feet away</a:t>
            </a:r>
            <a:b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by jury members</a:t>
            </a:r>
            <a:b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a:t>
            </a:r>
            <a:r>
              <a:rPr lang="en-US" sz="32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The drawing should be drawn to exact</a:t>
            </a:r>
            <a:br>
              <a:rPr lang="en-US" sz="32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32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32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scale, with the scale</a:t>
            </a:r>
            <a:r>
              <a:rPr lang="en-US" sz="3200" kern="0" dirty="0">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a:t>
            </a:r>
            <a: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reduction (Ex: ½ inch</a:t>
            </a:r>
            <a:b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equals 1foot), indicated clearly on drawing</a:t>
            </a:r>
            <a:b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3200" b="1"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endParaRPr lang="en-US" sz="3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2477242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D01D6-4992-4739-B868-460D81823C52}"/>
              </a:ext>
            </a:extLst>
          </p:cNvPr>
          <p:cNvSpPr>
            <a:spLocks noGrp="1"/>
          </p:cNvSpPr>
          <p:nvPr>
            <p:ph type="title"/>
          </p:nvPr>
        </p:nvSpPr>
        <p:spPr>
          <a:xfrm>
            <a:off x="2592924" y="624109"/>
            <a:ext cx="8911687" cy="6129981"/>
          </a:xfrm>
        </p:spPr>
        <p:txBody>
          <a:bodyPr>
            <a:normAutofit/>
          </a:bodyPr>
          <a:lstStyle/>
          <a:p>
            <a:r>
              <a:rPr lang="en-US" dirty="0"/>
              <a:t>             (Scale Drawing Cont.)</a:t>
            </a:r>
            <a:br>
              <a:rPr lang="en-US" dirty="0"/>
            </a:br>
            <a:br>
              <a:rPr lang="en-US" dirty="0"/>
            </a:br>
            <a:r>
              <a:rPr lang="en-US" sz="3200" dirty="0">
                <a:solidFill>
                  <a:srgbClr val="000000"/>
                </a:solidFill>
                <a:latin typeface="Calibri" panose="020F0502020204030204" pitchFamily="34" charset="0"/>
                <a:ea typeface="Tahoma" panose="020B0604030504040204" pitchFamily="34" charset="0"/>
                <a:cs typeface="Calibri" panose="020F0502020204030204" pitchFamily="34" charset="0"/>
              </a:rPr>
              <a:t>*Since the drawing is to scale, distance arrows and </a:t>
            </a:r>
            <a:br>
              <a:rPr lang="en-US" sz="3200" dirty="0">
                <a:solidFill>
                  <a:srgbClr val="000000"/>
                </a:solidFill>
                <a:latin typeface="Calibri" panose="020F0502020204030204" pitchFamily="34" charset="0"/>
                <a:ea typeface="Tahoma" panose="020B0604030504040204" pitchFamily="34" charset="0"/>
                <a:cs typeface="Calibri" panose="020F0502020204030204" pitchFamily="34" charset="0"/>
              </a:rPr>
            </a:br>
            <a:r>
              <a:rPr lang="en-US" sz="3200" dirty="0">
                <a:solidFill>
                  <a:srgbClr val="000000"/>
                </a:solidFill>
                <a:latin typeface="Calibri" panose="020F0502020204030204" pitchFamily="34" charset="0"/>
                <a:ea typeface="Tahoma" panose="020B0604030504040204" pitchFamily="34" charset="0"/>
                <a:cs typeface="Calibri" panose="020F0502020204030204" pitchFamily="34" charset="0"/>
              </a:rPr>
              <a:t>  measurements indicating the exact location of the </a:t>
            </a:r>
            <a:br>
              <a:rPr lang="en-US" sz="3200" dirty="0">
                <a:solidFill>
                  <a:srgbClr val="000000"/>
                </a:solidFill>
                <a:latin typeface="Calibri" panose="020F0502020204030204" pitchFamily="34" charset="0"/>
                <a:ea typeface="Tahoma" panose="020B0604030504040204" pitchFamily="34" charset="0"/>
                <a:cs typeface="Calibri" panose="020F0502020204030204" pitchFamily="34" charset="0"/>
              </a:rPr>
            </a:br>
            <a:r>
              <a:rPr lang="en-US" sz="3200" dirty="0">
                <a:solidFill>
                  <a:srgbClr val="000000"/>
                </a:solidFill>
                <a:latin typeface="Calibri" panose="020F0502020204030204" pitchFamily="34" charset="0"/>
                <a:ea typeface="Tahoma" panose="020B0604030504040204" pitchFamily="34" charset="0"/>
                <a:cs typeface="Calibri" panose="020F0502020204030204" pitchFamily="34" charset="0"/>
              </a:rPr>
              <a:t>  evidence should not be included</a:t>
            </a:r>
            <a:br>
              <a:rPr lang="en-US" sz="3200" dirty="0">
                <a:solidFill>
                  <a:srgbClr val="000000"/>
                </a:solidFill>
                <a:latin typeface="Calibri" panose="020F0502020204030204" pitchFamily="34" charset="0"/>
                <a:ea typeface="Tahoma" panose="020B0604030504040204" pitchFamily="34" charset="0"/>
                <a:cs typeface="Calibri" panose="020F0502020204030204" pitchFamily="34" charset="0"/>
              </a:rPr>
            </a:br>
            <a:br>
              <a:rPr lang="en-US" sz="3200" dirty="0">
                <a:solidFill>
                  <a:srgbClr val="000000"/>
                </a:solidFill>
                <a:latin typeface="Calibri" panose="020F0502020204030204" pitchFamily="34" charset="0"/>
                <a:ea typeface="Tahoma" panose="020B0604030504040204" pitchFamily="34" charset="0"/>
                <a:cs typeface="Calibri" panose="020F0502020204030204" pitchFamily="34" charset="0"/>
              </a:rPr>
            </a:br>
            <a:r>
              <a:rPr lang="en-US" sz="3200" dirty="0">
                <a:solidFill>
                  <a:srgbClr val="000000"/>
                </a:solidFill>
                <a:latin typeface="Calibri" panose="020F0502020204030204" pitchFamily="34" charset="0"/>
                <a:ea typeface="Tahoma" panose="020B0604030504040204" pitchFamily="34" charset="0"/>
                <a:cs typeface="Calibri" panose="020F0502020204030204" pitchFamily="34" charset="0"/>
              </a:rPr>
              <a:t>*</a:t>
            </a:r>
            <a:r>
              <a:rPr lang="en-US" sz="3200" dirty="0">
                <a:solidFill>
                  <a:srgbClr val="000000"/>
                </a:solidFill>
                <a:uFill>
                  <a:solidFill>
                    <a:srgbClr val="000000"/>
                  </a:solidFill>
                </a:uFill>
                <a:latin typeface="Calibri" panose="020F0502020204030204" pitchFamily="34" charset="0"/>
                <a:ea typeface="Tahoma" panose="020B0604030504040204" pitchFamily="34" charset="0"/>
                <a:cs typeface="Calibri" panose="020F0502020204030204" pitchFamily="34" charset="0"/>
              </a:rPr>
              <a:t>If requested, dimensions and descriptions can be </a:t>
            </a:r>
            <a:br>
              <a:rPr lang="en-US" sz="3200" dirty="0">
                <a:solidFill>
                  <a:srgbClr val="000000"/>
                </a:solidFill>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3200" dirty="0">
                <a:solidFill>
                  <a:srgbClr val="000000"/>
                </a:solidFill>
                <a:uFill>
                  <a:solidFill>
                    <a:srgbClr val="000000"/>
                  </a:solidFill>
                </a:uFill>
                <a:latin typeface="Calibri" panose="020F0502020204030204" pitchFamily="34" charset="0"/>
                <a:ea typeface="Tahoma" panose="020B0604030504040204" pitchFamily="34" charset="0"/>
                <a:cs typeface="Calibri" panose="020F0502020204030204" pitchFamily="34" charset="0"/>
              </a:rPr>
              <a:t>placed on </a:t>
            </a:r>
            <a:r>
              <a:rPr lang="en-US" sz="3200" dirty="0">
                <a:solidFill>
                  <a:srgbClr val="000000"/>
                </a:solidFill>
                <a:latin typeface="Calibri" panose="020F0502020204030204" pitchFamily="34" charset="0"/>
                <a:ea typeface="Tahoma" panose="020B0604030504040204" pitchFamily="34" charset="0"/>
                <a:cs typeface="Calibri" panose="020F0502020204030204" pitchFamily="34" charset="0"/>
              </a:rPr>
              <a:t>the scale drawing in the courtroom by </a:t>
            </a:r>
            <a:br>
              <a:rPr lang="en-US" sz="3200" dirty="0">
                <a:solidFill>
                  <a:srgbClr val="000000"/>
                </a:solidFill>
                <a:latin typeface="Calibri" panose="020F0502020204030204" pitchFamily="34" charset="0"/>
                <a:ea typeface="Tahoma" panose="020B0604030504040204" pitchFamily="34" charset="0"/>
                <a:cs typeface="Calibri" panose="020F0502020204030204" pitchFamily="34" charset="0"/>
              </a:rPr>
            </a:br>
            <a:r>
              <a:rPr lang="en-US" sz="3200" dirty="0">
                <a:solidFill>
                  <a:srgbClr val="000000"/>
                </a:solidFill>
                <a:latin typeface="Calibri" panose="020F0502020204030204" pitchFamily="34" charset="0"/>
                <a:ea typeface="Tahoma" panose="020B0604030504040204" pitchFamily="34" charset="0"/>
                <a:cs typeface="Calibri" panose="020F0502020204030204" pitchFamily="34" charset="0"/>
              </a:rPr>
              <a:t>using your rough or finished sketch for reference</a:t>
            </a:r>
            <a:endParaRPr lang="en-US"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42672331"/>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F244F-008D-4ECA-87B3-7DAD76F3B5CF}"/>
              </a:ext>
            </a:extLst>
          </p:cNvPr>
          <p:cNvSpPr>
            <a:spLocks noGrp="1"/>
          </p:cNvSpPr>
          <p:nvPr>
            <p:ph type="title"/>
          </p:nvPr>
        </p:nvSpPr>
        <p:spPr>
          <a:xfrm>
            <a:off x="2592924" y="624109"/>
            <a:ext cx="8911687" cy="6037947"/>
          </a:xfrm>
        </p:spPr>
        <p:txBody>
          <a:bodyPr>
            <a:normAutofit/>
          </a:bodyPr>
          <a:lstStyle/>
          <a:p>
            <a:r>
              <a:rPr lang="en-US" sz="4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The Perspective </a:t>
            </a:r>
            <a:r>
              <a:rPr lang="en-US" sz="4800" dirty="0">
                <a:solidFill>
                  <a:srgbClr val="000000"/>
                </a:solidFill>
                <a:latin typeface="Calibri" panose="020F0502020204030204" pitchFamily="34" charset="0"/>
                <a:ea typeface="Tahoma" panose="020B0604030504040204" pitchFamily="34" charset="0"/>
                <a:cs typeface="Calibri" panose="020F0502020204030204" pitchFamily="34" charset="0"/>
              </a:rPr>
              <a:t>S</a:t>
            </a:r>
            <a:r>
              <a:rPr lang="en-US" sz="4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ketch:</a:t>
            </a:r>
            <a:br>
              <a:rPr lang="en-US" sz="4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4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*Objects are drawn or computer generated as they appear to the</a:t>
            </a:r>
            <a:r>
              <a:rPr lang="en-US" sz="4800" dirty="0">
                <a:solidFill>
                  <a:srgbClr val="000000"/>
                </a:solidFill>
                <a:effectLst/>
                <a:latin typeface="Calibri" panose="020F0502020204030204" pitchFamily="34" charset="0"/>
                <a:ea typeface="Arial" panose="020B0604020202020204" pitchFamily="34" charset="0"/>
                <a:cs typeface="Calibri" panose="020F0502020204030204" pitchFamily="34" charset="0"/>
              </a:rPr>
              <a:t> </a:t>
            </a:r>
            <a:r>
              <a:rPr lang="en-US" sz="4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eye with reference to relative distance or depth</a:t>
            </a:r>
            <a:endParaRPr lang="en-US" sz="4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37453271"/>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C818E-ED48-4EB2-8075-E33D2AA47373}"/>
              </a:ext>
            </a:extLst>
          </p:cNvPr>
          <p:cNvSpPr>
            <a:spLocks noGrp="1"/>
          </p:cNvSpPr>
          <p:nvPr>
            <p:ph type="title"/>
          </p:nvPr>
        </p:nvSpPr>
        <p:spPr>
          <a:xfrm>
            <a:off x="2592924" y="624110"/>
            <a:ext cx="8911687" cy="5994404"/>
          </a:xfrm>
        </p:spPr>
        <p:txBody>
          <a:bodyPr/>
          <a:lstStyle/>
          <a:p>
            <a:pPr marL="1600200" marR="0" indent="-228600">
              <a:lnSpc>
                <a:spcPts val="1200"/>
              </a:lnSpc>
              <a:spcBef>
                <a:spcPts val="0"/>
              </a:spcBef>
              <a:spcAft>
                <a:spcPts val="0"/>
              </a:spcAft>
            </a:pPr>
            <a:br>
              <a:rPr lang="en-US" sz="1800" dirty="0">
                <a:solidFill>
                  <a:srgbClr val="000000"/>
                </a:solidFill>
                <a:effectLst/>
                <a:latin typeface="Arial" panose="020B0604020202020204" pitchFamily="34" charset="0"/>
                <a:ea typeface="Tahoma" panose="020B0604030504040204" pitchFamily="34" charset="0"/>
              </a:rPr>
            </a:br>
            <a:br>
              <a:rPr lang="en-US" sz="2800" dirty="0">
                <a:solidFill>
                  <a:srgbClr val="000000"/>
                </a:solidFill>
                <a:effectLst/>
                <a:latin typeface="Arial" panose="020B0604020202020204" pitchFamily="34" charset="0"/>
                <a:ea typeface="Tahoma" panose="020B0604030504040204" pitchFamily="34" charset="0"/>
              </a:rPr>
            </a:br>
            <a:br>
              <a:rPr lang="en-US" sz="2800" dirty="0">
                <a:solidFill>
                  <a:srgbClr val="000000"/>
                </a:solidFill>
                <a:effectLst/>
                <a:latin typeface="Arial" panose="020B0604020202020204" pitchFamily="34" charset="0"/>
                <a:ea typeface="Tahoma" panose="020B0604030504040204" pitchFamily="34" charset="0"/>
              </a:rPr>
            </a:br>
            <a:r>
              <a:rPr lang="en-US" sz="2800" dirty="0">
                <a:solidFill>
                  <a:srgbClr val="000000"/>
                </a:solidFill>
                <a:effectLst/>
                <a:latin typeface="Arial" panose="020B0604020202020204" pitchFamily="34" charset="0"/>
                <a:ea typeface="Tahoma" panose="020B0604030504040204" pitchFamily="34" charset="0"/>
              </a:rPr>
              <a:t>The Projection </a:t>
            </a:r>
            <a:r>
              <a:rPr lang="en-US" sz="2800" dirty="0">
                <a:solidFill>
                  <a:srgbClr val="000000"/>
                </a:solidFill>
                <a:latin typeface="Arial" panose="020B0604020202020204" pitchFamily="34" charset="0"/>
                <a:ea typeface="Tahoma" panose="020B0604030504040204" pitchFamily="34" charset="0"/>
              </a:rPr>
              <a:t>S</a:t>
            </a:r>
            <a:r>
              <a:rPr lang="en-US" sz="2800" dirty="0">
                <a:solidFill>
                  <a:srgbClr val="000000"/>
                </a:solidFill>
                <a:effectLst/>
                <a:latin typeface="Arial" panose="020B0604020202020204" pitchFamily="34" charset="0"/>
                <a:ea typeface="Tahoma" panose="020B0604030504040204" pitchFamily="34" charset="0"/>
              </a:rPr>
              <a:t>ketch:</a:t>
            </a:r>
            <a:br>
              <a:rPr lang="en-US" sz="2800" dirty="0">
                <a:solidFill>
                  <a:srgbClr val="000000"/>
                </a:solidFill>
                <a:effectLst/>
                <a:latin typeface="Arial" panose="020B0604020202020204" pitchFamily="34" charset="0"/>
                <a:ea typeface="Tahoma" panose="020B0604030504040204" pitchFamily="34" charset="0"/>
              </a:rPr>
            </a:br>
            <a:br>
              <a:rPr lang="en-US" sz="2800" dirty="0">
                <a:solidFill>
                  <a:srgbClr val="000000"/>
                </a:solidFill>
                <a:effectLst/>
                <a:latin typeface="Arial" panose="020B0604020202020204" pitchFamily="34" charset="0"/>
                <a:ea typeface="Tahoma" panose="020B0604030504040204" pitchFamily="34" charset="0"/>
              </a:rPr>
            </a:br>
            <a:br>
              <a:rPr lang="en-US" sz="2800" dirty="0">
                <a:solidFill>
                  <a:srgbClr val="000000"/>
                </a:solidFill>
                <a:effectLst/>
                <a:latin typeface="Arial" panose="020B0604020202020204" pitchFamily="34" charset="0"/>
                <a:ea typeface="Tahoma" panose="020B0604030504040204" pitchFamily="34" charset="0"/>
              </a:rPr>
            </a:br>
            <a:br>
              <a:rPr lang="en-US" sz="2800" dirty="0">
                <a:solidFill>
                  <a:srgbClr val="000000"/>
                </a:solidFill>
                <a:effectLst/>
                <a:latin typeface="Arial" panose="020B0604020202020204" pitchFamily="34" charset="0"/>
                <a:ea typeface="Tahoma" panose="020B0604030504040204" pitchFamily="34" charset="0"/>
              </a:rPr>
            </a:br>
            <a:r>
              <a:rPr lang="en-US" sz="2800" dirty="0">
                <a:solidFill>
                  <a:srgbClr val="000000"/>
                </a:solidFill>
                <a:effectLst/>
                <a:latin typeface="Arial" panose="020B0604020202020204" pitchFamily="34" charset="0"/>
                <a:ea typeface="Tahoma" panose="020B0604030504040204" pitchFamily="34" charset="0"/>
              </a:rPr>
              <a:t>*Most frequently used</a:t>
            </a:r>
            <a:br>
              <a:rPr lang="en-US" sz="2800" dirty="0">
                <a:solidFill>
                  <a:srgbClr val="000000"/>
                </a:solidFill>
                <a:effectLst/>
                <a:latin typeface="Arial" panose="020B0604020202020204" pitchFamily="34" charset="0"/>
                <a:ea typeface="Tahoma" panose="020B0604030504040204" pitchFamily="34" charset="0"/>
              </a:rPr>
            </a:br>
            <a:br>
              <a:rPr lang="en-US" sz="2800" dirty="0">
                <a:solidFill>
                  <a:srgbClr val="000000"/>
                </a:solidFill>
                <a:effectLst/>
                <a:latin typeface="Arial" panose="020B0604020202020204" pitchFamily="34" charset="0"/>
                <a:ea typeface="Tahoma" panose="020B0604030504040204" pitchFamily="34" charset="0"/>
              </a:rPr>
            </a:br>
            <a:br>
              <a:rPr lang="en-US" sz="2800" dirty="0">
                <a:solidFill>
                  <a:srgbClr val="000000"/>
                </a:solidFill>
                <a:effectLst/>
                <a:latin typeface="Arial" panose="020B0604020202020204" pitchFamily="34" charset="0"/>
                <a:ea typeface="Tahoma" panose="020B0604030504040204" pitchFamily="34" charset="0"/>
              </a:rPr>
            </a:br>
            <a:br>
              <a:rPr lang="en-US" sz="2800" dirty="0">
                <a:solidFill>
                  <a:srgbClr val="000000"/>
                </a:solidFill>
                <a:effectLst/>
                <a:latin typeface="Arial" panose="020B0604020202020204" pitchFamily="34" charset="0"/>
                <a:ea typeface="Tahoma" panose="020B0604030504040204" pitchFamily="34" charset="0"/>
              </a:rPr>
            </a:br>
            <a:r>
              <a:rPr lang="en-US" sz="2800" dirty="0">
                <a:solidFill>
                  <a:srgbClr val="000000"/>
                </a:solidFill>
                <a:effectLst/>
                <a:latin typeface="Arial" panose="020B0604020202020204" pitchFamily="34" charset="0"/>
                <a:ea typeface="Tahoma" panose="020B0604030504040204" pitchFamily="34" charset="0"/>
              </a:rPr>
              <a:t>*</a:t>
            </a:r>
            <a:r>
              <a:rPr lang="en-US" sz="2800" dirty="0">
                <a:solidFill>
                  <a:srgbClr val="000000"/>
                </a:solidFill>
                <a:effectLst/>
                <a:uFill>
                  <a:solidFill>
                    <a:srgbClr val="000000"/>
                  </a:solidFill>
                </a:uFill>
                <a:latin typeface="Arial" panose="020B0604020202020204" pitchFamily="34" charset="0"/>
                <a:ea typeface="Tahoma" panose="020B0604030504040204" pitchFamily="34" charset="0"/>
              </a:rPr>
              <a:t>All places and objects are drawn in one</a:t>
            </a:r>
            <a:br>
              <a:rPr lang="en-US" sz="2800" dirty="0">
                <a:solidFill>
                  <a:srgbClr val="000000"/>
                </a:solidFill>
                <a:effectLst/>
                <a:uFill>
                  <a:solidFill>
                    <a:srgbClr val="000000"/>
                  </a:solidFill>
                </a:uFill>
                <a:latin typeface="Arial" panose="020B0604020202020204" pitchFamily="34" charset="0"/>
                <a:ea typeface="Tahoma" panose="020B0604030504040204" pitchFamily="34" charset="0"/>
              </a:rPr>
            </a:br>
            <a:br>
              <a:rPr lang="en-US" sz="2800" dirty="0">
                <a:solidFill>
                  <a:srgbClr val="000000"/>
                </a:solidFill>
                <a:effectLst/>
                <a:uFill>
                  <a:solidFill>
                    <a:srgbClr val="000000"/>
                  </a:solidFill>
                </a:uFill>
                <a:latin typeface="Arial" panose="020B0604020202020204" pitchFamily="34" charset="0"/>
                <a:ea typeface="Tahoma" panose="020B0604030504040204" pitchFamily="34" charset="0"/>
              </a:rPr>
            </a:br>
            <a:r>
              <a:rPr lang="en-US" sz="2800" dirty="0">
                <a:solidFill>
                  <a:srgbClr val="000000"/>
                </a:solidFill>
                <a:effectLst/>
                <a:uFill>
                  <a:solidFill>
                    <a:srgbClr val="000000"/>
                  </a:solidFill>
                </a:uFill>
                <a:latin typeface="Arial" panose="020B0604020202020204" pitchFamily="34" charset="0"/>
                <a:ea typeface="Tahoma" panose="020B0604030504040204" pitchFamily="34" charset="0"/>
              </a:rPr>
              <a:t> plane, as seen from</a:t>
            </a:r>
            <a:r>
              <a:rPr lang="en-US" sz="2800" dirty="0">
                <a:solidFill>
                  <a:srgbClr val="000000"/>
                </a:solidFill>
                <a:effectLst/>
                <a:uFill>
                  <a:solidFill>
                    <a:srgbClr val="000000"/>
                  </a:solidFill>
                </a:uFill>
                <a:latin typeface="Tahoma" panose="020B0604030504040204" pitchFamily="34" charset="0"/>
                <a:ea typeface="Tahoma" panose="020B0604030504040204" pitchFamily="34" charset="0"/>
              </a:rPr>
              <a:t> </a:t>
            </a:r>
            <a:r>
              <a:rPr lang="en-US" sz="2800" dirty="0">
                <a:solidFill>
                  <a:srgbClr val="000000"/>
                </a:solidFill>
                <a:effectLst/>
                <a:latin typeface="Arial" panose="020B0604020202020204" pitchFamily="34" charset="0"/>
                <a:ea typeface="Tahoma" panose="020B0604030504040204" pitchFamily="34" charset="0"/>
              </a:rPr>
              <a:t>above</a:t>
            </a:r>
            <a:br>
              <a:rPr lang="en-US" sz="2800" dirty="0">
                <a:solidFill>
                  <a:srgbClr val="000000"/>
                </a:solidFill>
                <a:effectLst/>
                <a:latin typeface="Arial" panose="020B0604020202020204" pitchFamily="34" charset="0"/>
                <a:ea typeface="Tahoma" panose="020B0604030504040204" pitchFamily="34" charset="0"/>
              </a:rPr>
            </a:br>
            <a:br>
              <a:rPr lang="en-US" sz="2800" dirty="0">
                <a:solidFill>
                  <a:srgbClr val="000000"/>
                </a:solidFill>
                <a:effectLst/>
                <a:latin typeface="Arial" panose="020B0604020202020204" pitchFamily="34" charset="0"/>
                <a:ea typeface="Tahoma" panose="020B0604030504040204" pitchFamily="34" charset="0"/>
              </a:rPr>
            </a:br>
            <a:br>
              <a:rPr lang="en-US" sz="2800" dirty="0">
                <a:solidFill>
                  <a:srgbClr val="000000"/>
                </a:solidFill>
                <a:effectLst/>
                <a:latin typeface="Arial" panose="020B0604020202020204" pitchFamily="34" charset="0"/>
                <a:ea typeface="Tahoma" panose="020B0604030504040204" pitchFamily="34" charset="0"/>
              </a:rPr>
            </a:br>
            <a:br>
              <a:rPr lang="en-US" sz="2800" dirty="0">
                <a:solidFill>
                  <a:srgbClr val="000000"/>
                </a:solidFill>
                <a:effectLst/>
                <a:latin typeface="Arial" panose="020B0604020202020204" pitchFamily="34" charset="0"/>
                <a:ea typeface="Tahoma" panose="020B0604030504040204" pitchFamily="34" charset="0"/>
              </a:rPr>
            </a:br>
            <a:r>
              <a:rPr lang="en-US" sz="2800" dirty="0">
                <a:solidFill>
                  <a:srgbClr val="000000"/>
                </a:solidFill>
                <a:effectLst/>
                <a:latin typeface="Arial" panose="020B0604020202020204" pitchFamily="34" charset="0"/>
                <a:ea typeface="Tahoma" panose="020B0604030504040204" pitchFamily="34" charset="0"/>
              </a:rPr>
              <a:t>*Cross projection drawing is where walls</a:t>
            </a:r>
            <a:br>
              <a:rPr lang="en-US" sz="2800" dirty="0">
                <a:solidFill>
                  <a:srgbClr val="000000"/>
                </a:solidFill>
                <a:effectLst/>
                <a:latin typeface="Arial" panose="020B0604020202020204" pitchFamily="34" charset="0"/>
                <a:ea typeface="Tahoma" panose="020B0604030504040204" pitchFamily="34" charset="0"/>
              </a:rPr>
            </a:br>
            <a:br>
              <a:rPr lang="en-US" sz="2800" dirty="0">
                <a:solidFill>
                  <a:srgbClr val="000000"/>
                </a:solidFill>
                <a:effectLst/>
                <a:latin typeface="Arial" panose="020B0604020202020204" pitchFamily="34" charset="0"/>
                <a:ea typeface="Tahoma" panose="020B0604030504040204" pitchFamily="34" charset="0"/>
              </a:rPr>
            </a:br>
            <a:r>
              <a:rPr lang="en-US" sz="2800" dirty="0">
                <a:solidFill>
                  <a:srgbClr val="000000"/>
                </a:solidFill>
                <a:effectLst/>
                <a:latin typeface="Arial" panose="020B0604020202020204" pitchFamily="34" charset="0"/>
                <a:ea typeface="Tahoma" panose="020B0604030504040204" pitchFamily="34" charset="0"/>
              </a:rPr>
              <a:t> and ceiling of a room are seen as folded</a:t>
            </a:r>
            <a:br>
              <a:rPr lang="en-US" sz="2800" dirty="0">
                <a:solidFill>
                  <a:srgbClr val="000000"/>
                </a:solidFill>
                <a:effectLst/>
                <a:latin typeface="Arial" panose="020B0604020202020204" pitchFamily="34" charset="0"/>
                <a:ea typeface="Tahoma" panose="020B0604030504040204" pitchFamily="34" charset="0"/>
              </a:rPr>
            </a:br>
            <a:br>
              <a:rPr lang="en-US" sz="2800" dirty="0">
                <a:solidFill>
                  <a:srgbClr val="000000"/>
                </a:solidFill>
                <a:effectLst/>
                <a:latin typeface="Arial" panose="020B0604020202020204" pitchFamily="34" charset="0"/>
                <a:ea typeface="Tahoma" panose="020B0604030504040204" pitchFamily="34" charset="0"/>
              </a:rPr>
            </a:br>
            <a:r>
              <a:rPr lang="en-US" sz="2800" dirty="0">
                <a:solidFill>
                  <a:srgbClr val="000000"/>
                </a:solidFill>
                <a:effectLst/>
                <a:latin typeface="Arial" panose="020B0604020202020204" pitchFamily="34" charset="0"/>
                <a:ea typeface="Tahoma" panose="020B0604030504040204" pitchFamily="34" charset="0"/>
              </a:rPr>
              <a:t> out into</a:t>
            </a:r>
            <a:r>
              <a:rPr lang="en-US" sz="2800" dirty="0">
                <a:solidFill>
                  <a:srgbClr val="000000"/>
                </a:solidFill>
                <a:latin typeface="Arial" panose="020B0604020202020204" pitchFamily="34" charset="0"/>
                <a:ea typeface="Tahoma" panose="020B0604030504040204" pitchFamily="34" charset="0"/>
              </a:rPr>
              <a:t> </a:t>
            </a:r>
            <a:r>
              <a:rPr lang="en-US" sz="2800" dirty="0">
                <a:solidFill>
                  <a:srgbClr val="000000"/>
                </a:solidFill>
                <a:effectLst/>
                <a:latin typeface="Arial" panose="020B0604020202020204" pitchFamily="34" charset="0"/>
                <a:ea typeface="Tahoma" panose="020B0604030504040204" pitchFamily="34" charset="0"/>
              </a:rPr>
              <a:t>the same plane on the floor</a:t>
            </a:r>
            <a:br>
              <a:rPr lang="en-US" sz="2800" dirty="0">
                <a:solidFill>
                  <a:srgbClr val="000000"/>
                </a:solidFill>
                <a:effectLst/>
                <a:latin typeface="Arial" panose="020B0604020202020204" pitchFamily="34" charset="0"/>
                <a:ea typeface="Tahoma" panose="020B0604030504040204" pitchFamily="34" charset="0"/>
              </a:rPr>
            </a:br>
            <a:br>
              <a:rPr lang="en-US" sz="2800" dirty="0">
                <a:solidFill>
                  <a:srgbClr val="000000"/>
                </a:solidFill>
                <a:effectLst/>
                <a:latin typeface="Arial" panose="020B0604020202020204" pitchFamily="34" charset="0"/>
                <a:ea typeface="Tahoma" panose="020B0604030504040204" pitchFamily="34" charset="0"/>
              </a:rPr>
            </a:br>
            <a:br>
              <a:rPr lang="en-US" sz="2800" dirty="0">
                <a:solidFill>
                  <a:srgbClr val="000000"/>
                </a:solidFill>
                <a:effectLst/>
                <a:latin typeface="Arial" panose="020B0604020202020204" pitchFamily="34" charset="0"/>
                <a:ea typeface="Tahoma" panose="020B0604030504040204" pitchFamily="34" charset="0"/>
              </a:rPr>
            </a:br>
            <a:br>
              <a:rPr lang="en-US" sz="2800" dirty="0">
                <a:solidFill>
                  <a:srgbClr val="000000"/>
                </a:solidFill>
                <a:effectLst/>
                <a:latin typeface="Arial" panose="020B0604020202020204" pitchFamily="34" charset="0"/>
                <a:ea typeface="Tahoma" panose="020B0604030504040204" pitchFamily="34" charset="0"/>
              </a:rPr>
            </a:br>
            <a:r>
              <a:rPr lang="en-US" sz="2800" dirty="0">
                <a:solidFill>
                  <a:srgbClr val="000000"/>
                </a:solidFill>
                <a:effectLst/>
                <a:latin typeface="Arial" panose="020B0604020202020204" pitchFamily="34" charset="0"/>
                <a:ea typeface="Tahoma" panose="020B0604030504040204" pitchFamily="34" charset="0"/>
              </a:rPr>
              <a:t>*This type of drawing is used to illustrate</a:t>
            </a:r>
            <a:br>
              <a:rPr lang="en-US" sz="2800" dirty="0">
                <a:solidFill>
                  <a:srgbClr val="000000"/>
                </a:solidFill>
                <a:effectLst/>
                <a:latin typeface="Arial" panose="020B0604020202020204" pitchFamily="34" charset="0"/>
                <a:ea typeface="Tahoma" panose="020B0604030504040204" pitchFamily="34" charset="0"/>
              </a:rPr>
            </a:br>
            <a:br>
              <a:rPr lang="en-US" sz="2800" dirty="0">
                <a:solidFill>
                  <a:srgbClr val="000000"/>
                </a:solidFill>
                <a:effectLst/>
                <a:latin typeface="Arial" panose="020B0604020202020204" pitchFamily="34" charset="0"/>
                <a:ea typeface="Tahoma" panose="020B0604030504040204" pitchFamily="34" charset="0"/>
              </a:rPr>
            </a:br>
            <a:r>
              <a:rPr lang="en-US" sz="2800" dirty="0">
                <a:solidFill>
                  <a:srgbClr val="000000"/>
                </a:solidFill>
                <a:effectLst/>
                <a:latin typeface="Arial" panose="020B0604020202020204" pitchFamily="34" charset="0"/>
                <a:ea typeface="Tahoma" panose="020B0604030504040204" pitchFamily="34" charset="0"/>
              </a:rPr>
              <a:t>  interrelationships between</a:t>
            </a:r>
            <a:r>
              <a:rPr lang="en-US" sz="2800" dirty="0">
                <a:solidFill>
                  <a:srgbClr val="000000"/>
                </a:solidFill>
                <a:latin typeface="Arial" panose="020B0604020202020204" pitchFamily="34" charset="0"/>
                <a:ea typeface="Tahoma" panose="020B0604030504040204" pitchFamily="34" charset="0"/>
              </a:rPr>
              <a:t> </a:t>
            </a:r>
            <a:r>
              <a:rPr lang="en-US" sz="2800" dirty="0">
                <a:solidFill>
                  <a:srgbClr val="000000"/>
                </a:solidFill>
                <a:effectLst/>
                <a:latin typeface="Arial" panose="020B0604020202020204" pitchFamily="34" charset="0"/>
                <a:ea typeface="Tahoma" panose="020B0604030504040204" pitchFamily="34" charset="0"/>
              </a:rPr>
              <a:t>objects in</a:t>
            </a:r>
            <a:br>
              <a:rPr lang="en-US" sz="2800" dirty="0">
                <a:solidFill>
                  <a:srgbClr val="000000"/>
                </a:solidFill>
                <a:effectLst/>
                <a:latin typeface="Arial" panose="020B0604020202020204" pitchFamily="34" charset="0"/>
                <a:ea typeface="Tahoma" panose="020B0604030504040204" pitchFamily="34" charset="0"/>
              </a:rPr>
            </a:br>
            <a:r>
              <a:rPr lang="en-US" sz="2800" dirty="0">
                <a:solidFill>
                  <a:srgbClr val="000000"/>
                </a:solidFill>
                <a:effectLst/>
                <a:latin typeface="Arial" panose="020B0604020202020204" pitchFamily="34" charset="0"/>
                <a:ea typeface="Tahoma" panose="020B0604030504040204" pitchFamily="34" charset="0"/>
              </a:rPr>
              <a:t> </a:t>
            </a:r>
            <a:br>
              <a:rPr lang="en-US" sz="2800" dirty="0">
                <a:solidFill>
                  <a:srgbClr val="000000"/>
                </a:solidFill>
                <a:effectLst/>
                <a:latin typeface="Arial" panose="020B0604020202020204" pitchFamily="34" charset="0"/>
                <a:ea typeface="Tahoma" panose="020B0604030504040204" pitchFamily="34" charset="0"/>
              </a:rPr>
            </a:br>
            <a:r>
              <a:rPr lang="en-US" sz="2800" dirty="0">
                <a:solidFill>
                  <a:srgbClr val="000000"/>
                </a:solidFill>
                <a:effectLst/>
                <a:latin typeface="Arial" panose="020B0604020202020204" pitchFamily="34" charset="0"/>
                <a:ea typeface="Tahoma" panose="020B0604030504040204" pitchFamily="34" charset="0"/>
              </a:rPr>
              <a:t>  different planes, such as bullet holes </a:t>
            </a:r>
            <a:br>
              <a:rPr lang="en-US" sz="2800" dirty="0">
                <a:solidFill>
                  <a:srgbClr val="000000"/>
                </a:solidFill>
                <a:effectLst/>
                <a:latin typeface="Arial" panose="020B0604020202020204" pitchFamily="34" charset="0"/>
                <a:ea typeface="Tahoma" panose="020B0604030504040204" pitchFamily="34" charset="0"/>
              </a:rPr>
            </a:br>
            <a:br>
              <a:rPr lang="en-US" sz="2800" dirty="0">
                <a:solidFill>
                  <a:srgbClr val="000000"/>
                </a:solidFill>
                <a:effectLst/>
                <a:latin typeface="Arial" panose="020B0604020202020204" pitchFamily="34" charset="0"/>
                <a:ea typeface="Tahoma" panose="020B0604030504040204" pitchFamily="34" charset="0"/>
              </a:rPr>
            </a:br>
            <a:r>
              <a:rPr lang="en-US" sz="2800" dirty="0">
                <a:solidFill>
                  <a:srgbClr val="000000"/>
                </a:solidFill>
                <a:effectLst/>
                <a:latin typeface="Arial" panose="020B0604020202020204" pitchFamily="34" charset="0"/>
                <a:ea typeface="Tahoma" panose="020B0604030504040204" pitchFamily="34" charset="0"/>
              </a:rPr>
              <a:t>  and blood stains</a:t>
            </a:r>
            <a:endParaRPr lang="en-US" sz="2800" dirty="0"/>
          </a:p>
        </p:txBody>
      </p:sp>
    </p:spTree>
    <p:extLst>
      <p:ext uri="{BB962C8B-B14F-4D97-AF65-F5344CB8AC3E}">
        <p14:creationId xmlns:p14="http://schemas.microsoft.com/office/powerpoint/2010/main" val="260812112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BABBF-3B34-4FB9-81EB-41B6E6C944CE}"/>
              </a:ext>
            </a:extLst>
          </p:cNvPr>
          <p:cNvSpPr>
            <a:spLocks noGrp="1"/>
          </p:cNvSpPr>
          <p:nvPr>
            <p:ph type="title"/>
          </p:nvPr>
        </p:nvSpPr>
        <p:spPr>
          <a:xfrm>
            <a:off x="2592924" y="624110"/>
            <a:ext cx="8911687" cy="5994404"/>
          </a:xfrm>
        </p:spPr>
        <p:txBody>
          <a:bodyPr>
            <a:normAutofit/>
          </a:bodyPr>
          <a:lstStyle/>
          <a:p>
            <a:r>
              <a:rPr lang="en-US" sz="4400" dirty="0">
                <a:solidFill>
                  <a:srgbClr val="000000"/>
                </a:solidFill>
                <a:effectLst/>
                <a:latin typeface="Arial" panose="020B0604020202020204" pitchFamily="34" charset="0"/>
                <a:ea typeface="Tahoma" panose="020B0604030504040204" pitchFamily="34" charset="0"/>
              </a:rPr>
              <a:t>The Schematic </a:t>
            </a:r>
            <a:r>
              <a:rPr lang="en-US" sz="4400" dirty="0">
                <a:solidFill>
                  <a:srgbClr val="000000"/>
                </a:solidFill>
                <a:latin typeface="Arial" panose="020B0604020202020204" pitchFamily="34" charset="0"/>
                <a:ea typeface="Tahoma" panose="020B0604030504040204" pitchFamily="34" charset="0"/>
              </a:rPr>
              <a:t>S</a:t>
            </a:r>
            <a:r>
              <a:rPr lang="en-US" sz="4400" dirty="0">
                <a:solidFill>
                  <a:srgbClr val="000000"/>
                </a:solidFill>
                <a:effectLst/>
                <a:latin typeface="Arial" panose="020B0604020202020204" pitchFamily="34" charset="0"/>
                <a:ea typeface="Tahoma" panose="020B0604030504040204" pitchFamily="34" charset="0"/>
              </a:rPr>
              <a:t>ketch:</a:t>
            </a:r>
            <a:br>
              <a:rPr lang="en-US" sz="4400" dirty="0">
                <a:solidFill>
                  <a:srgbClr val="000000"/>
                </a:solidFill>
                <a:effectLst/>
                <a:latin typeface="Arial" panose="020B0604020202020204" pitchFamily="34" charset="0"/>
                <a:ea typeface="Tahoma" panose="020B0604030504040204" pitchFamily="34" charset="0"/>
              </a:rPr>
            </a:br>
            <a:br>
              <a:rPr lang="en-US" sz="4400" dirty="0">
                <a:solidFill>
                  <a:srgbClr val="000000"/>
                </a:solidFill>
                <a:effectLst/>
                <a:latin typeface="Arial" panose="020B0604020202020204" pitchFamily="34" charset="0"/>
                <a:ea typeface="Tahoma" panose="020B0604030504040204" pitchFamily="34" charset="0"/>
              </a:rPr>
            </a:br>
            <a:r>
              <a:rPr lang="en-US" sz="4400" dirty="0">
                <a:solidFill>
                  <a:srgbClr val="000000"/>
                </a:solidFill>
                <a:effectLst/>
                <a:latin typeface="Arial" panose="020B0604020202020204" pitchFamily="34" charset="0"/>
                <a:ea typeface="Tahoma" panose="020B0604030504040204" pitchFamily="34" charset="0"/>
              </a:rPr>
              <a:t>*Used to represent an orderly combination of events that has occurred. (Ex:  tracing the path of a fired bullet through glass, flesh, or walls; tracing the path of a skidding vehicle.)</a:t>
            </a:r>
            <a:endParaRPr lang="en-US" sz="4400" dirty="0"/>
          </a:p>
        </p:txBody>
      </p:sp>
    </p:spTree>
    <p:extLst>
      <p:ext uri="{BB962C8B-B14F-4D97-AF65-F5344CB8AC3E}">
        <p14:creationId xmlns:p14="http://schemas.microsoft.com/office/powerpoint/2010/main" val="371058692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E5A51-2715-405F-9C7B-4D8052C0F848}"/>
              </a:ext>
            </a:extLst>
          </p:cNvPr>
          <p:cNvSpPr>
            <a:spLocks noGrp="1"/>
          </p:cNvSpPr>
          <p:nvPr>
            <p:ph type="title"/>
          </p:nvPr>
        </p:nvSpPr>
        <p:spPr>
          <a:xfrm>
            <a:off x="2592924" y="624110"/>
            <a:ext cx="8911687" cy="5994404"/>
          </a:xfrm>
        </p:spPr>
        <p:txBody>
          <a:bodyPr>
            <a:normAutofit fontScale="90000"/>
          </a:bodyPr>
          <a:lstStyle/>
          <a:p>
            <a:pPr fontAlgn="base">
              <a:lnSpc>
                <a:spcPts val="1200"/>
              </a:lnSpc>
              <a:spcBef>
                <a:spcPts val="0"/>
              </a:spcBef>
              <a:buClr>
                <a:srgbClr val="000000"/>
              </a:buClr>
            </a:pPr>
            <a:br>
              <a:rPr lang="en-US" sz="1800" dirty="0">
                <a:solidFill>
                  <a:srgbClr val="000000"/>
                </a:solidFill>
                <a:effectLst/>
                <a:latin typeface="Arial" panose="020B0604020202020204" pitchFamily="34" charset="0"/>
                <a:ea typeface="Tahoma" panose="020B0604030504040204" pitchFamily="34" charset="0"/>
              </a:rPr>
            </a:br>
            <a:br>
              <a:rPr lang="en-US" sz="1800" dirty="0">
                <a:solidFill>
                  <a:srgbClr val="000000"/>
                </a:solidFill>
                <a:effectLst/>
                <a:latin typeface="Arial" panose="020B0604020202020204" pitchFamily="34" charset="0"/>
                <a:ea typeface="Tahoma" panose="020B0604030504040204" pitchFamily="34" charset="0"/>
              </a:rPr>
            </a:br>
            <a:r>
              <a:rPr lang="en-US" sz="4000" dirty="0">
                <a:solidFill>
                  <a:srgbClr val="000000"/>
                </a:solidFill>
                <a:effectLst/>
                <a:latin typeface="Arial" panose="020B0604020202020204" pitchFamily="34" charset="0"/>
                <a:ea typeface="Tahoma" panose="020B0604030504040204" pitchFamily="34" charset="0"/>
              </a:rPr>
              <a:t>The Detailed </a:t>
            </a:r>
            <a:r>
              <a:rPr lang="en-US" sz="4000" dirty="0">
                <a:solidFill>
                  <a:srgbClr val="000000"/>
                </a:solidFill>
                <a:latin typeface="Arial" panose="020B0604020202020204" pitchFamily="34" charset="0"/>
                <a:ea typeface="Tahoma" panose="020B0604030504040204" pitchFamily="34" charset="0"/>
              </a:rPr>
              <a:t>S</a:t>
            </a:r>
            <a:r>
              <a:rPr lang="en-US" sz="4000" dirty="0">
                <a:solidFill>
                  <a:srgbClr val="000000"/>
                </a:solidFill>
                <a:effectLst/>
                <a:latin typeface="Arial" panose="020B0604020202020204" pitchFamily="34" charset="0"/>
                <a:ea typeface="Tahoma" panose="020B0604030504040204" pitchFamily="34" charset="0"/>
              </a:rPr>
              <a:t>ketch:</a:t>
            </a:r>
            <a:br>
              <a:rPr lang="en-US" sz="4000" dirty="0">
                <a:solidFill>
                  <a:srgbClr val="000000"/>
                </a:solidFill>
                <a:effectLst/>
                <a:latin typeface="Arial" panose="020B0604020202020204" pitchFamily="34" charset="0"/>
                <a:ea typeface="Tahoma" panose="020B0604030504040204" pitchFamily="34" charset="0"/>
              </a:rPr>
            </a:br>
            <a:br>
              <a:rPr lang="en-US" sz="4000" dirty="0">
                <a:solidFill>
                  <a:srgbClr val="000000"/>
                </a:solidFill>
                <a:effectLst/>
                <a:latin typeface="Arial" panose="020B0604020202020204" pitchFamily="34" charset="0"/>
                <a:ea typeface="Tahoma" panose="020B0604030504040204" pitchFamily="34" charset="0"/>
              </a:rPr>
            </a:br>
            <a:br>
              <a:rPr lang="en-US" sz="4000" dirty="0">
                <a:solidFill>
                  <a:srgbClr val="000000"/>
                </a:solidFill>
                <a:effectLst/>
                <a:latin typeface="Arial" panose="020B0604020202020204" pitchFamily="34" charset="0"/>
                <a:ea typeface="Tahoma" panose="020B0604030504040204" pitchFamily="34" charset="0"/>
              </a:rPr>
            </a:br>
            <a:br>
              <a:rPr lang="en-US" sz="4000" dirty="0">
                <a:solidFill>
                  <a:srgbClr val="000000"/>
                </a:solidFill>
                <a:effectLst/>
                <a:latin typeface="Arial" panose="020B0604020202020204" pitchFamily="34" charset="0"/>
                <a:ea typeface="Tahoma" panose="020B0604030504040204" pitchFamily="34" charset="0"/>
              </a:rPr>
            </a:br>
            <a:br>
              <a:rPr lang="en-US" sz="4000" dirty="0">
                <a:solidFill>
                  <a:srgbClr val="000000"/>
                </a:solidFill>
                <a:effectLst/>
                <a:latin typeface="Arial" panose="020B0604020202020204" pitchFamily="34" charset="0"/>
                <a:ea typeface="Tahoma" panose="020B0604030504040204" pitchFamily="34" charset="0"/>
              </a:rPr>
            </a:br>
            <a:br>
              <a:rPr lang="en-US" sz="4000" dirty="0">
                <a:solidFill>
                  <a:srgbClr val="000000"/>
                </a:solidFill>
                <a:effectLst/>
                <a:latin typeface="Arial" panose="020B0604020202020204" pitchFamily="34" charset="0"/>
                <a:ea typeface="Tahoma" panose="020B0604030504040204" pitchFamily="34" charset="0"/>
              </a:rPr>
            </a:br>
            <a:r>
              <a:rPr lang="en-US" sz="4000" dirty="0">
                <a:solidFill>
                  <a:srgbClr val="000000"/>
                </a:solidFill>
                <a:effectLst/>
                <a:latin typeface="Arial" panose="020B0604020202020204" pitchFamily="34" charset="0"/>
                <a:ea typeface="Tahoma" panose="020B0604030504040204" pitchFamily="34" charset="0"/>
              </a:rPr>
              <a:t>*</a:t>
            </a:r>
            <a:r>
              <a:rPr lang="en-US" sz="40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rPr>
              <a:t>Used when describing a small area</a:t>
            </a:r>
            <a:br>
              <a:rPr lang="en-US" sz="40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rPr>
            </a:br>
            <a:br>
              <a:rPr lang="en-US" sz="40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rPr>
            </a:br>
            <a:r>
              <a:rPr lang="en-US" sz="40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rPr>
              <a:t>  </a:t>
            </a:r>
            <a:br>
              <a:rPr lang="en-US" sz="40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rPr>
            </a:br>
            <a:r>
              <a:rPr lang="en-US" sz="40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rPr>
              <a:t> which is not illustrated due </a:t>
            </a:r>
            <a:r>
              <a:rPr lang="en-US" sz="4000" dirty="0">
                <a:solidFill>
                  <a:srgbClr val="000000"/>
                </a:solidFill>
                <a:effectLst/>
                <a:uFill>
                  <a:solidFill>
                    <a:srgbClr val="000000"/>
                  </a:solidFill>
                </a:uFill>
                <a:latin typeface="Arial" panose="020B0604020202020204" pitchFamily="34" charset="0"/>
                <a:ea typeface="Arial" panose="020B0604020202020204" pitchFamily="34" charset="0"/>
              </a:rPr>
              <a:t>to the </a:t>
            </a:r>
            <a:br>
              <a:rPr lang="en-US" sz="4000" dirty="0">
                <a:solidFill>
                  <a:srgbClr val="000000"/>
                </a:solidFill>
                <a:effectLst/>
                <a:uFill>
                  <a:solidFill>
                    <a:srgbClr val="000000"/>
                  </a:solidFill>
                </a:uFill>
                <a:latin typeface="Arial" panose="020B0604020202020204" pitchFamily="34" charset="0"/>
                <a:ea typeface="Arial" panose="020B0604020202020204" pitchFamily="34" charset="0"/>
              </a:rPr>
            </a:br>
            <a:br>
              <a:rPr lang="en-US" sz="4000" dirty="0">
                <a:solidFill>
                  <a:srgbClr val="000000"/>
                </a:solidFill>
                <a:effectLst/>
                <a:uFill>
                  <a:solidFill>
                    <a:srgbClr val="000000"/>
                  </a:solidFill>
                </a:uFill>
                <a:latin typeface="Arial" panose="020B0604020202020204" pitchFamily="34" charset="0"/>
                <a:ea typeface="Arial" panose="020B0604020202020204" pitchFamily="34" charset="0"/>
              </a:rPr>
            </a:br>
            <a:r>
              <a:rPr lang="en-US" sz="4000" dirty="0">
                <a:solidFill>
                  <a:srgbClr val="000000"/>
                </a:solidFill>
                <a:effectLst/>
                <a:uFill>
                  <a:solidFill>
                    <a:srgbClr val="000000"/>
                  </a:solidFill>
                </a:uFill>
                <a:latin typeface="Arial" panose="020B0604020202020204" pitchFamily="34" charset="0"/>
                <a:ea typeface="Arial" panose="020B0604020202020204" pitchFamily="34" charset="0"/>
              </a:rPr>
              <a:t> </a:t>
            </a:r>
            <a:br>
              <a:rPr lang="en-US" sz="4000" dirty="0">
                <a:solidFill>
                  <a:srgbClr val="000000"/>
                </a:solidFill>
                <a:effectLst/>
                <a:uFill>
                  <a:solidFill>
                    <a:srgbClr val="000000"/>
                  </a:solidFill>
                </a:uFill>
                <a:latin typeface="Arial" panose="020B0604020202020204" pitchFamily="34" charset="0"/>
                <a:ea typeface="Arial" panose="020B0604020202020204" pitchFamily="34" charset="0"/>
              </a:rPr>
            </a:br>
            <a:r>
              <a:rPr lang="en-US" sz="4000" dirty="0">
                <a:solidFill>
                  <a:srgbClr val="000000"/>
                </a:solidFill>
                <a:effectLst/>
                <a:uFill>
                  <a:solidFill>
                    <a:srgbClr val="000000"/>
                  </a:solidFill>
                </a:uFill>
                <a:latin typeface="Arial" panose="020B0604020202020204" pitchFamily="34" charset="0"/>
                <a:ea typeface="Arial" panose="020B0604020202020204" pitchFamily="34" charset="0"/>
              </a:rPr>
              <a:t> scale chosen for the rough or finished </a:t>
            </a:r>
            <a:br>
              <a:rPr lang="en-US" sz="4000" dirty="0">
                <a:solidFill>
                  <a:srgbClr val="000000"/>
                </a:solidFill>
                <a:effectLst/>
                <a:uFill>
                  <a:solidFill>
                    <a:srgbClr val="000000"/>
                  </a:solidFill>
                </a:uFill>
                <a:latin typeface="Arial" panose="020B0604020202020204" pitchFamily="34" charset="0"/>
                <a:ea typeface="Arial" panose="020B0604020202020204" pitchFamily="34" charset="0"/>
              </a:rPr>
            </a:br>
            <a:br>
              <a:rPr lang="en-US" sz="4000" dirty="0">
                <a:solidFill>
                  <a:srgbClr val="000000"/>
                </a:solidFill>
                <a:effectLst/>
                <a:uFill>
                  <a:solidFill>
                    <a:srgbClr val="000000"/>
                  </a:solidFill>
                </a:uFill>
                <a:latin typeface="Arial" panose="020B0604020202020204" pitchFamily="34" charset="0"/>
                <a:ea typeface="Arial" panose="020B0604020202020204" pitchFamily="34" charset="0"/>
              </a:rPr>
            </a:br>
            <a:br>
              <a:rPr lang="en-US" sz="4000" dirty="0">
                <a:solidFill>
                  <a:srgbClr val="000000"/>
                </a:solidFill>
                <a:effectLst/>
                <a:uFill>
                  <a:solidFill>
                    <a:srgbClr val="000000"/>
                  </a:solidFill>
                </a:uFill>
                <a:latin typeface="Arial" panose="020B0604020202020204" pitchFamily="34" charset="0"/>
                <a:ea typeface="Arial" panose="020B0604020202020204" pitchFamily="34" charset="0"/>
              </a:rPr>
            </a:br>
            <a:r>
              <a:rPr lang="en-US" sz="4000" dirty="0">
                <a:solidFill>
                  <a:srgbClr val="000000"/>
                </a:solidFill>
                <a:effectLst/>
                <a:uFill>
                  <a:solidFill>
                    <a:srgbClr val="000000"/>
                  </a:solidFill>
                </a:uFill>
                <a:latin typeface="Arial" panose="020B0604020202020204" pitchFamily="34" charset="0"/>
                <a:ea typeface="Arial" panose="020B0604020202020204" pitchFamily="34" charset="0"/>
              </a:rPr>
              <a:t> drawing</a:t>
            </a:r>
            <a:br>
              <a:rPr lang="en-US" sz="4000" dirty="0">
                <a:solidFill>
                  <a:srgbClr val="000000"/>
                </a:solidFill>
                <a:effectLst/>
                <a:uFill>
                  <a:solidFill>
                    <a:srgbClr val="000000"/>
                  </a:solidFill>
                </a:uFill>
                <a:latin typeface="Arial" panose="020B0604020202020204" pitchFamily="34" charset="0"/>
                <a:ea typeface="Arial" panose="020B0604020202020204" pitchFamily="34" charset="0"/>
              </a:rPr>
            </a:br>
            <a:br>
              <a:rPr lang="en-US" sz="4000" dirty="0">
                <a:solidFill>
                  <a:srgbClr val="000000"/>
                </a:solidFill>
                <a:effectLst/>
                <a:uFill>
                  <a:solidFill>
                    <a:srgbClr val="000000"/>
                  </a:solidFill>
                </a:uFill>
                <a:latin typeface="Arial" panose="020B0604020202020204" pitchFamily="34" charset="0"/>
                <a:ea typeface="Arial" panose="020B0604020202020204" pitchFamily="34" charset="0"/>
              </a:rPr>
            </a:br>
            <a:br>
              <a:rPr lang="en-US" sz="4000" dirty="0">
                <a:solidFill>
                  <a:srgbClr val="000000"/>
                </a:solidFill>
                <a:effectLst/>
                <a:uFill>
                  <a:solidFill>
                    <a:srgbClr val="000000"/>
                  </a:solidFill>
                </a:uFill>
                <a:latin typeface="Arial" panose="020B0604020202020204" pitchFamily="34" charset="0"/>
                <a:ea typeface="Arial" panose="020B0604020202020204" pitchFamily="34" charset="0"/>
              </a:rPr>
            </a:br>
            <a:br>
              <a:rPr lang="en-US" sz="4000" dirty="0">
                <a:solidFill>
                  <a:srgbClr val="000000"/>
                </a:solidFill>
                <a:effectLst/>
                <a:uFill>
                  <a:solidFill>
                    <a:srgbClr val="000000"/>
                  </a:solidFill>
                </a:uFill>
                <a:latin typeface="Arial" panose="020B0604020202020204" pitchFamily="34" charset="0"/>
                <a:ea typeface="Arial" panose="020B0604020202020204" pitchFamily="34" charset="0"/>
              </a:rPr>
            </a:br>
            <a:r>
              <a:rPr lang="en-US" sz="4000" dirty="0">
                <a:solidFill>
                  <a:srgbClr val="000000"/>
                </a:solidFill>
                <a:effectLst/>
                <a:uFill>
                  <a:solidFill>
                    <a:srgbClr val="000000"/>
                  </a:solidFill>
                </a:uFill>
                <a:latin typeface="Arial" panose="020B0604020202020204" pitchFamily="34" charset="0"/>
                <a:ea typeface="Arial" panose="020B0604020202020204" pitchFamily="34" charset="0"/>
              </a:rPr>
              <a:t>*</a:t>
            </a:r>
            <a:r>
              <a:rPr lang="en-US" sz="4000" dirty="0">
                <a:solidFill>
                  <a:srgbClr val="000000"/>
                </a:solidFill>
                <a:effectLst/>
                <a:uFill>
                  <a:solidFill>
                    <a:srgbClr val="000000"/>
                  </a:solidFill>
                </a:uFill>
                <a:latin typeface="Arial" panose="020B0604020202020204" pitchFamily="34" charset="0"/>
                <a:ea typeface="Tahoma" panose="020B0604030504040204" pitchFamily="34" charset="0"/>
              </a:rPr>
              <a:t>Used when small items of evidence </a:t>
            </a:r>
            <a:br>
              <a:rPr lang="en-US" sz="4000" dirty="0">
                <a:solidFill>
                  <a:srgbClr val="000000"/>
                </a:solidFill>
                <a:effectLst/>
                <a:uFill>
                  <a:solidFill>
                    <a:srgbClr val="000000"/>
                  </a:solidFill>
                </a:uFill>
                <a:latin typeface="Arial" panose="020B0604020202020204" pitchFamily="34" charset="0"/>
                <a:ea typeface="Tahoma" panose="020B0604030504040204" pitchFamily="34" charset="0"/>
              </a:rPr>
            </a:br>
            <a:br>
              <a:rPr lang="en-US" sz="4000" dirty="0">
                <a:solidFill>
                  <a:srgbClr val="000000"/>
                </a:solidFill>
                <a:effectLst/>
                <a:uFill>
                  <a:solidFill>
                    <a:srgbClr val="000000"/>
                  </a:solidFill>
                </a:uFill>
                <a:latin typeface="Arial" panose="020B0604020202020204" pitchFamily="34" charset="0"/>
                <a:ea typeface="Tahoma" panose="020B0604030504040204" pitchFamily="34" charset="0"/>
              </a:rPr>
            </a:br>
            <a:br>
              <a:rPr lang="en-US" sz="4000" dirty="0">
                <a:solidFill>
                  <a:srgbClr val="000000"/>
                </a:solidFill>
                <a:effectLst/>
                <a:uFill>
                  <a:solidFill>
                    <a:srgbClr val="000000"/>
                  </a:solidFill>
                </a:uFill>
                <a:latin typeface="Arial" panose="020B0604020202020204" pitchFamily="34" charset="0"/>
                <a:ea typeface="Tahoma" panose="020B0604030504040204" pitchFamily="34" charset="0"/>
              </a:rPr>
            </a:br>
            <a:r>
              <a:rPr lang="en-US" sz="4000" dirty="0">
                <a:solidFill>
                  <a:srgbClr val="000000"/>
                </a:solidFill>
                <a:effectLst/>
                <a:uFill>
                  <a:solidFill>
                    <a:srgbClr val="000000"/>
                  </a:solidFill>
                </a:uFill>
                <a:latin typeface="Arial" panose="020B0604020202020204" pitchFamily="34" charset="0"/>
                <a:ea typeface="Tahoma" panose="020B0604030504040204" pitchFamily="34" charset="0"/>
              </a:rPr>
              <a:t>must be illustrated prior to their </a:t>
            </a:r>
            <a:br>
              <a:rPr lang="en-US" sz="4000" dirty="0">
                <a:solidFill>
                  <a:srgbClr val="000000"/>
                </a:solidFill>
                <a:effectLst/>
                <a:uFill>
                  <a:solidFill>
                    <a:srgbClr val="000000"/>
                  </a:solidFill>
                </a:uFill>
                <a:latin typeface="Arial" panose="020B0604020202020204" pitchFamily="34" charset="0"/>
                <a:ea typeface="Tahoma" panose="020B0604030504040204" pitchFamily="34" charset="0"/>
              </a:rPr>
            </a:br>
            <a:br>
              <a:rPr lang="en-US" sz="4000" dirty="0">
                <a:solidFill>
                  <a:srgbClr val="000000"/>
                </a:solidFill>
                <a:effectLst/>
                <a:uFill>
                  <a:solidFill>
                    <a:srgbClr val="000000"/>
                  </a:solidFill>
                </a:uFill>
                <a:latin typeface="Arial" panose="020B0604020202020204" pitchFamily="34" charset="0"/>
                <a:ea typeface="Tahoma" panose="020B0604030504040204" pitchFamily="34" charset="0"/>
              </a:rPr>
            </a:br>
            <a:br>
              <a:rPr lang="en-US" sz="4000" dirty="0">
                <a:solidFill>
                  <a:srgbClr val="000000"/>
                </a:solidFill>
                <a:effectLst/>
                <a:uFill>
                  <a:solidFill>
                    <a:srgbClr val="000000"/>
                  </a:solidFill>
                </a:uFill>
                <a:latin typeface="Arial" panose="020B0604020202020204" pitchFamily="34" charset="0"/>
                <a:ea typeface="Tahoma" panose="020B0604030504040204" pitchFamily="34" charset="0"/>
              </a:rPr>
            </a:br>
            <a:r>
              <a:rPr lang="en-US" sz="4000" dirty="0">
                <a:solidFill>
                  <a:srgbClr val="000000"/>
                </a:solidFill>
                <a:effectLst/>
                <a:uFill>
                  <a:solidFill>
                    <a:srgbClr val="000000"/>
                  </a:solidFill>
                </a:uFill>
                <a:latin typeface="Arial" panose="020B0604020202020204" pitchFamily="34" charset="0"/>
                <a:ea typeface="Tahoma" panose="020B0604030504040204" pitchFamily="34" charset="0"/>
              </a:rPr>
              <a:t>removal from</a:t>
            </a:r>
            <a:r>
              <a:rPr lang="en-US" sz="4000" dirty="0">
                <a:solidFill>
                  <a:srgbClr val="000000"/>
                </a:solidFill>
                <a:uFill>
                  <a:solidFill>
                    <a:srgbClr val="000000"/>
                  </a:solidFill>
                </a:uFill>
                <a:latin typeface="Arial" panose="020B0604020202020204" pitchFamily="34" charset="0"/>
                <a:ea typeface="Tahoma" panose="020B0604030504040204" pitchFamily="34" charset="0"/>
              </a:rPr>
              <a:t> </a:t>
            </a:r>
            <a:r>
              <a:rPr lang="en-US" sz="4000" dirty="0">
                <a:solidFill>
                  <a:srgbClr val="000000"/>
                </a:solidFill>
                <a:effectLst/>
                <a:uFill>
                  <a:solidFill>
                    <a:srgbClr val="000000"/>
                  </a:solidFill>
                </a:uFill>
                <a:latin typeface="Arial" panose="020B0604020202020204" pitchFamily="34" charset="0"/>
                <a:ea typeface="Tahoma" panose="020B0604030504040204" pitchFamily="34" charset="0"/>
              </a:rPr>
              <a:t>immovable objects. (Ex:  </a:t>
            </a:r>
            <a:br>
              <a:rPr lang="en-US" sz="4000" dirty="0">
                <a:solidFill>
                  <a:srgbClr val="000000"/>
                </a:solidFill>
                <a:effectLst/>
                <a:uFill>
                  <a:solidFill>
                    <a:srgbClr val="000000"/>
                  </a:solidFill>
                </a:uFill>
                <a:latin typeface="Arial" panose="020B0604020202020204" pitchFamily="34" charset="0"/>
                <a:ea typeface="Tahoma" panose="020B0604030504040204" pitchFamily="34" charset="0"/>
              </a:rPr>
            </a:br>
            <a:br>
              <a:rPr lang="en-US" sz="4000" dirty="0">
                <a:solidFill>
                  <a:srgbClr val="000000"/>
                </a:solidFill>
                <a:effectLst/>
                <a:uFill>
                  <a:solidFill>
                    <a:srgbClr val="000000"/>
                  </a:solidFill>
                </a:uFill>
                <a:latin typeface="Arial" panose="020B0604020202020204" pitchFamily="34" charset="0"/>
                <a:ea typeface="Tahoma" panose="020B0604030504040204" pitchFamily="34" charset="0"/>
              </a:rPr>
            </a:br>
            <a:br>
              <a:rPr lang="en-US" sz="4000" dirty="0">
                <a:solidFill>
                  <a:srgbClr val="000000"/>
                </a:solidFill>
                <a:effectLst/>
                <a:uFill>
                  <a:solidFill>
                    <a:srgbClr val="000000"/>
                  </a:solidFill>
                </a:uFill>
                <a:latin typeface="Arial" panose="020B0604020202020204" pitchFamily="34" charset="0"/>
                <a:ea typeface="Tahoma" panose="020B0604030504040204" pitchFamily="34" charset="0"/>
              </a:rPr>
            </a:br>
            <a:r>
              <a:rPr lang="en-US" sz="4000" dirty="0">
                <a:solidFill>
                  <a:srgbClr val="000000"/>
                </a:solidFill>
                <a:effectLst/>
                <a:uFill>
                  <a:solidFill>
                    <a:srgbClr val="000000"/>
                  </a:solidFill>
                </a:uFill>
                <a:latin typeface="Arial" panose="020B0604020202020204" pitchFamily="34" charset="0"/>
                <a:ea typeface="Tahoma" panose="020B0604030504040204" pitchFamily="34" charset="0"/>
              </a:rPr>
              <a:t>bullet holes, tool marks, blood spots or </a:t>
            </a:r>
            <a:br>
              <a:rPr lang="en-US" sz="4000" dirty="0">
                <a:solidFill>
                  <a:srgbClr val="000000"/>
                </a:solidFill>
                <a:effectLst/>
                <a:uFill>
                  <a:solidFill>
                    <a:srgbClr val="000000"/>
                  </a:solidFill>
                </a:uFill>
                <a:latin typeface="Arial" panose="020B0604020202020204" pitchFamily="34" charset="0"/>
                <a:ea typeface="Tahoma" panose="020B0604030504040204" pitchFamily="34" charset="0"/>
              </a:rPr>
            </a:br>
            <a:br>
              <a:rPr lang="en-US" sz="4000" dirty="0">
                <a:solidFill>
                  <a:srgbClr val="000000"/>
                </a:solidFill>
                <a:effectLst/>
                <a:uFill>
                  <a:solidFill>
                    <a:srgbClr val="000000"/>
                  </a:solidFill>
                </a:uFill>
                <a:latin typeface="Arial" panose="020B0604020202020204" pitchFamily="34" charset="0"/>
                <a:ea typeface="Tahoma" panose="020B0604030504040204" pitchFamily="34" charset="0"/>
              </a:rPr>
            </a:br>
            <a:br>
              <a:rPr lang="en-US" sz="4000" dirty="0">
                <a:solidFill>
                  <a:srgbClr val="000000"/>
                </a:solidFill>
                <a:effectLst/>
                <a:uFill>
                  <a:solidFill>
                    <a:srgbClr val="000000"/>
                  </a:solidFill>
                </a:uFill>
                <a:latin typeface="Arial" panose="020B0604020202020204" pitchFamily="34" charset="0"/>
                <a:ea typeface="Tahoma" panose="020B0604030504040204" pitchFamily="34" charset="0"/>
              </a:rPr>
            </a:br>
            <a:r>
              <a:rPr lang="en-US" sz="4000" dirty="0">
                <a:solidFill>
                  <a:srgbClr val="000000"/>
                </a:solidFill>
                <a:effectLst/>
                <a:uFill>
                  <a:solidFill>
                    <a:srgbClr val="000000"/>
                  </a:solidFill>
                </a:uFill>
                <a:latin typeface="Arial" panose="020B0604020202020204" pitchFamily="34" charset="0"/>
                <a:ea typeface="Tahoma" panose="020B0604030504040204" pitchFamily="34" charset="0"/>
              </a:rPr>
              <a:t>patterns, on the location of a latent </a:t>
            </a:r>
            <a:br>
              <a:rPr lang="en-US" sz="4000" dirty="0">
                <a:solidFill>
                  <a:srgbClr val="000000"/>
                </a:solidFill>
                <a:effectLst/>
                <a:uFill>
                  <a:solidFill>
                    <a:srgbClr val="000000"/>
                  </a:solidFill>
                </a:uFill>
                <a:latin typeface="Arial" panose="020B0604020202020204" pitchFamily="34" charset="0"/>
                <a:ea typeface="Tahoma" panose="020B0604030504040204" pitchFamily="34" charset="0"/>
              </a:rPr>
            </a:br>
            <a:br>
              <a:rPr lang="en-US" sz="4000" dirty="0">
                <a:solidFill>
                  <a:srgbClr val="000000"/>
                </a:solidFill>
                <a:effectLst/>
                <a:uFill>
                  <a:solidFill>
                    <a:srgbClr val="000000"/>
                  </a:solidFill>
                </a:uFill>
                <a:latin typeface="Arial" panose="020B0604020202020204" pitchFamily="34" charset="0"/>
                <a:ea typeface="Tahoma" panose="020B0604030504040204" pitchFamily="34" charset="0"/>
              </a:rPr>
            </a:br>
            <a:br>
              <a:rPr lang="en-US" sz="4000" dirty="0">
                <a:solidFill>
                  <a:srgbClr val="000000"/>
                </a:solidFill>
                <a:effectLst/>
                <a:uFill>
                  <a:solidFill>
                    <a:srgbClr val="000000"/>
                  </a:solidFill>
                </a:uFill>
                <a:latin typeface="Arial" panose="020B0604020202020204" pitchFamily="34" charset="0"/>
                <a:ea typeface="Tahoma" panose="020B0604030504040204" pitchFamily="34" charset="0"/>
              </a:rPr>
            </a:br>
            <a:r>
              <a:rPr lang="en-US" sz="4000" dirty="0">
                <a:solidFill>
                  <a:srgbClr val="000000"/>
                </a:solidFill>
                <a:effectLst/>
                <a:uFill>
                  <a:solidFill>
                    <a:srgbClr val="000000"/>
                  </a:solidFill>
                </a:uFill>
                <a:latin typeface="Arial" panose="020B0604020202020204" pitchFamily="34" charset="0"/>
                <a:ea typeface="Tahoma" panose="020B0604030504040204" pitchFamily="34" charset="0"/>
              </a:rPr>
              <a:t>fingerprint.)</a:t>
            </a:r>
            <a:br>
              <a:rPr lang="en-US" sz="1800" dirty="0">
                <a:solidFill>
                  <a:srgbClr val="000000"/>
                </a:solidFill>
                <a:effectLst/>
                <a:uFill>
                  <a:solidFill>
                    <a:srgbClr val="000000"/>
                  </a:solidFill>
                </a:uFill>
                <a:latin typeface="Tahoma" panose="020B0604030504040204" pitchFamily="34" charset="0"/>
                <a:ea typeface="Tahoma" panose="020B0604030504040204" pitchFamily="34" charset="0"/>
              </a:rPr>
            </a:br>
            <a:br>
              <a:rPr lang="en-US" sz="1800" dirty="0">
                <a:solidFill>
                  <a:srgbClr val="000000"/>
                </a:solidFill>
                <a:effectLst/>
                <a:uFill>
                  <a:solidFill>
                    <a:srgbClr val="000000"/>
                  </a:solidFill>
                </a:uFill>
                <a:latin typeface="Tahoma" panose="020B0604030504040204" pitchFamily="34" charset="0"/>
                <a:ea typeface="Tahoma" panose="020B0604030504040204" pitchFamily="34" charset="0"/>
              </a:rPr>
            </a:br>
            <a:br>
              <a:rPr lang="en-US" sz="1800" dirty="0">
                <a:solidFill>
                  <a:srgbClr val="000000"/>
                </a:solidFill>
                <a:effectLst/>
                <a:uFill>
                  <a:solidFill>
                    <a:srgbClr val="000000"/>
                  </a:solidFill>
                </a:uFill>
                <a:latin typeface="Tahoma" panose="020B0604030504040204" pitchFamily="34" charset="0"/>
                <a:ea typeface="Tahoma" panose="020B0604030504040204" pitchFamily="34" charset="0"/>
              </a:rPr>
            </a:br>
            <a:br>
              <a:rPr lang="en-US" sz="1800" dirty="0">
                <a:solidFill>
                  <a:srgbClr val="000000"/>
                </a:solidFill>
                <a:effectLst/>
                <a:uFill>
                  <a:solidFill>
                    <a:srgbClr val="000000"/>
                  </a:solidFill>
                </a:uFill>
                <a:latin typeface="Tahoma" panose="020B0604030504040204" pitchFamily="34" charset="0"/>
                <a:ea typeface="Tahoma" panose="020B0604030504040204" pitchFamily="34" charset="0"/>
              </a:rPr>
            </a:br>
            <a:endParaRPr lang="en-US" dirty="0"/>
          </a:p>
        </p:txBody>
      </p:sp>
    </p:spTree>
    <p:extLst>
      <p:ext uri="{BB962C8B-B14F-4D97-AF65-F5344CB8AC3E}">
        <p14:creationId xmlns:p14="http://schemas.microsoft.com/office/powerpoint/2010/main" val="289250865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9CECD-2E3A-4C6D-A075-64BC21B37541}"/>
              </a:ext>
            </a:extLst>
          </p:cNvPr>
          <p:cNvSpPr>
            <a:spLocks noGrp="1"/>
          </p:cNvSpPr>
          <p:nvPr>
            <p:ph type="title"/>
          </p:nvPr>
        </p:nvSpPr>
        <p:spPr>
          <a:xfrm>
            <a:off x="1959429" y="188687"/>
            <a:ext cx="10000341" cy="6560456"/>
          </a:xfrm>
        </p:spPr>
        <p:txBody>
          <a:bodyPr>
            <a:noAutofit/>
          </a:bodyPr>
          <a:lstStyle/>
          <a:p>
            <a:pPr marL="2057400" marR="0" indent="-228600">
              <a:lnSpc>
                <a:spcPts val="1200"/>
              </a:lnSpc>
              <a:spcBef>
                <a:spcPts val="0"/>
              </a:spcBef>
              <a:spcAft>
                <a:spcPts val="0"/>
              </a:spcAft>
            </a:pP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Prevalent Sketch:</a:t>
            </a: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latin typeface="Calibri" panose="020F0502020204030204" pitchFamily="34" charset="0"/>
                <a:ea typeface="Tahoma" panose="020B0604030504040204" pitchFamily="34" charset="0"/>
                <a:cs typeface="Calibri" panose="020F0502020204030204" pitchFamily="34" charset="0"/>
              </a:rPr>
            </a:br>
            <a: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a:t>
            </a:r>
            <a: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A sketch of the scene of the </a:t>
            </a:r>
            <a:b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crime and surrounding</a:t>
            </a:r>
            <a:b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a:t>
            </a:r>
            <a: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environment</a:t>
            </a: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a:t>
            </a:r>
            <a: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This sketch would, for </a:t>
            </a:r>
            <a:b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example, include other </a:t>
            </a:r>
            <a:b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buildings, </a:t>
            </a:r>
            <a: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roadways, or the </a:t>
            </a: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presence of miscellaneous </a:t>
            </a: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material nearby</a:t>
            </a: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2000" b="1"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endParaRPr lang="en-US" sz="20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29750663"/>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04A6D-BF84-45E9-84D7-19CEF55625F2}"/>
              </a:ext>
            </a:extLst>
          </p:cNvPr>
          <p:cNvSpPr>
            <a:spLocks noGrp="1"/>
          </p:cNvSpPr>
          <p:nvPr>
            <p:ph type="title"/>
          </p:nvPr>
        </p:nvSpPr>
        <p:spPr>
          <a:xfrm>
            <a:off x="2592924" y="624109"/>
            <a:ext cx="8911687" cy="6036463"/>
          </a:xfrm>
        </p:spPr>
        <p:txBody>
          <a:bodyPr>
            <a:normAutofit/>
          </a:bodyPr>
          <a:lstStyle/>
          <a:p>
            <a:r>
              <a:rPr lang="en-US" dirty="0"/>
              <a:t>           (Prevalent Sketch Cont.)</a:t>
            </a:r>
            <a:br>
              <a:rPr lang="en-US" dirty="0"/>
            </a:br>
            <a:br>
              <a:rPr lang="en-US" dirty="0"/>
            </a:br>
            <a:r>
              <a:rPr lang="en-US" sz="4800" dirty="0">
                <a:solidFill>
                  <a:srgbClr val="000000"/>
                </a:solidFill>
                <a:latin typeface="Calibri" panose="020F0502020204030204" pitchFamily="34" charset="0"/>
                <a:ea typeface="Tahoma" panose="020B0604030504040204" pitchFamily="34" charset="0"/>
                <a:cs typeface="Calibri" panose="020F0502020204030204" pitchFamily="34" charset="0"/>
              </a:rPr>
              <a:t>*An arson scene is an </a:t>
            </a:r>
            <a:br>
              <a:rPr lang="en-US" sz="4800" dirty="0">
                <a:solidFill>
                  <a:srgbClr val="000000"/>
                </a:solidFill>
                <a:latin typeface="Calibri" panose="020F0502020204030204" pitchFamily="34" charset="0"/>
                <a:ea typeface="Tahoma" panose="020B0604030504040204" pitchFamily="34" charset="0"/>
                <a:cs typeface="Calibri" panose="020F0502020204030204" pitchFamily="34" charset="0"/>
              </a:rPr>
            </a:br>
            <a:r>
              <a:rPr lang="en-US" sz="4800" dirty="0">
                <a:solidFill>
                  <a:srgbClr val="000000"/>
                </a:solidFill>
                <a:latin typeface="Calibri" panose="020F0502020204030204" pitchFamily="34" charset="0"/>
                <a:ea typeface="Tahoma" panose="020B0604030504040204" pitchFamily="34" charset="0"/>
                <a:cs typeface="Calibri" panose="020F0502020204030204" pitchFamily="34" charset="0"/>
              </a:rPr>
              <a:t>example of one that might require    </a:t>
            </a:r>
            <a:br>
              <a:rPr lang="en-US" sz="4800" dirty="0">
                <a:solidFill>
                  <a:srgbClr val="000000"/>
                </a:solidFill>
                <a:latin typeface="Calibri" panose="020F0502020204030204" pitchFamily="34" charset="0"/>
                <a:ea typeface="Tahoma" panose="020B0604030504040204" pitchFamily="34" charset="0"/>
                <a:cs typeface="Calibri" panose="020F0502020204030204" pitchFamily="34" charset="0"/>
              </a:rPr>
            </a:br>
            <a:r>
              <a:rPr lang="en-US" sz="4800" dirty="0">
                <a:solidFill>
                  <a:srgbClr val="000000"/>
                </a:solidFill>
                <a:latin typeface="Calibri" panose="020F0502020204030204" pitchFamily="34" charset="0"/>
                <a:ea typeface="Tahoma" panose="020B0604030504040204" pitchFamily="34" charset="0"/>
                <a:cs typeface="Calibri" panose="020F0502020204030204" pitchFamily="34" charset="0"/>
              </a:rPr>
              <a:t>this type of sketch in order to </a:t>
            </a:r>
            <a:br>
              <a:rPr lang="en-US" sz="4800" dirty="0">
                <a:solidFill>
                  <a:srgbClr val="000000"/>
                </a:solidFill>
                <a:latin typeface="Calibri" panose="020F0502020204030204" pitchFamily="34" charset="0"/>
                <a:ea typeface="Tahoma" panose="020B0604030504040204" pitchFamily="34" charset="0"/>
                <a:cs typeface="Calibri" panose="020F0502020204030204" pitchFamily="34" charset="0"/>
              </a:rPr>
            </a:br>
            <a:r>
              <a:rPr lang="en-US" sz="4800" dirty="0">
                <a:solidFill>
                  <a:srgbClr val="000000"/>
                </a:solidFill>
                <a:latin typeface="Calibri" panose="020F0502020204030204" pitchFamily="34" charset="0"/>
                <a:ea typeface="Tahoma" panose="020B0604030504040204" pitchFamily="34" charset="0"/>
                <a:cs typeface="Calibri" panose="020F0502020204030204" pitchFamily="34" charset="0"/>
              </a:rPr>
              <a:t>illustrate the proximity of combustible material</a:t>
            </a:r>
            <a:endParaRPr lang="en-US" sz="4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53445732"/>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C2B45-B2F1-4997-84D4-677913366931}"/>
              </a:ext>
            </a:extLst>
          </p:cNvPr>
          <p:cNvSpPr>
            <a:spLocks noGrp="1"/>
          </p:cNvSpPr>
          <p:nvPr>
            <p:ph type="title"/>
          </p:nvPr>
        </p:nvSpPr>
        <p:spPr>
          <a:xfrm>
            <a:off x="2592924" y="624110"/>
            <a:ext cx="8911687" cy="6081490"/>
          </a:xfrm>
        </p:spPr>
        <p:txBody>
          <a:bodyPr>
            <a:normAutofit fontScale="90000"/>
          </a:bodyPr>
          <a:lstStyle/>
          <a:p>
            <a:br>
              <a:rPr lang="en-US" sz="1800" dirty="0">
                <a:solidFill>
                  <a:srgbClr val="000000"/>
                </a:solidFill>
                <a:effectLst/>
                <a:uFill>
                  <a:solidFill>
                    <a:srgbClr val="000000"/>
                  </a:solidFill>
                </a:uFill>
                <a:latin typeface="Arial" panose="020B0604020202020204" pitchFamily="34" charset="0"/>
                <a:ea typeface="Tahoma" panose="020B0604030504040204" pitchFamily="34" charset="0"/>
              </a:rPr>
            </a:br>
            <a:br>
              <a:rPr lang="en-US" sz="1800" dirty="0">
                <a:solidFill>
                  <a:srgbClr val="000000"/>
                </a:solidFill>
                <a:effectLst/>
                <a:uFill>
                  <a:solidFill>
                    <a:srgbClr val="000000"/>
                  </a:solidFill>
                </a:uFill>
                <a:latin typeface="Arial" panose="020B0604020202020204" pitchFamily="34" charset="0"/>
                <a:ea typeface="Tahoma" panose="020B0604030504040204" pitchFamily="34" charset="0"/>
              </a:rPr>
            </a:br>
            <a: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Three Dimensional (3D) Rendering:</a:t>
            </a:r>
            <a:b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a:t>
            </a:r>
            <a:r>
              <a:rPr lang="en-US" sz="4000" dirty="0">
                <a:solidFill>
                  <a:srgbClr val="000000"/>
                </a:solidFill>
                <a:effectLst/>
                <a:latin typeface="Calibri" panose="020F0502020204030204" pitchFamily="34" charset="0"/>
                <a:ea typeface="Arial" panose="020B0604020202020204" pitchFamily="34" charset="0"/>
                <a:cs typeface="Calibri" panose="020F0502020204030204" pitchFamily="34" charset="0"/>
              </a:rPr>
              <a:t>Created using </a:t>
            </a:r>
            <a: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“laser” scanning technology </a:t>
            </a: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a:t>
            </a:r>
            <a:r>
              <a:rPr lang="en-US" sz="4000" dirty="0">
                <a:solidFill>
                  <a:srgbClr val="000000"/>
                </a:solidFill>
                <a:effectLst/>
                <a:latin typeface="Calibri" panose="020F0502020204030204" pitchFamily="34" charset="0"/>
                <a:ea typeface="Arial" panose="020B0604020202020204" pitchFamily="34" charset="0"/>
                <a:cs typeface="Calibri" panose="020F0502020204030204" pitchFamily="34" charset="0"/>
              </a:rPr>
              <a:t>Computer generated via device software</a:t>
            </a:r>
            <a:br>
              <a:rPr lang="en-US" sz="4000" dirty="0">
                <a:solidFill>
                  <a:srgbClr val="000000"/>
                </a:solidFill>
                <a:effectLst/>
                <a:latin typeface="Calibri" panose="020F0502020204030204" pitchFamily="34" charset="0"/>
                <a:ea typeface="Arial" panose="020B0604020202020204" pitchFamily="34" charset="0"/>
                <a:cs typeface="Calibri" panose="020F0502020204030204" pitchFamily="34" charset="0"/>
              </a:rPr>
            </a:br>
            <a:br>
              <a:rPr lang="en-US" sz="4000" dirty="0">
                <a:solidFill>
                  <a:srgbClr val="000000"/>
                </a:solidFill>
                <a:effectLst/>
                <a:latin typeface="Calibri" panose="020F0502020204030204" pitchFamily="34" charset="0"/>
                <a:ea typeface="Arial" panose="020B0604020202020204" pitchFamily="34" charset="0"/>
                <a:cs typeface="Calibri" panose="020F0502020204030204" pitchFamily="34" charset="0"/>
              </a:rPr>
            </a:br>
            <a:r>
              <a:rPr lang="en-US" sz="4000" dirty="0">
                <a:solidFill>
                  <a:srgbClr val="000000"/>
                </a:solidFill>
                <a:effectLst/>
                <a:latin typeface="Calibri" panose="020F0502020204030204" pitchFamily="34" charset="0"/>
                <a:ea typeface="Arial" panose="020B0604020202020204" pitchFamily="34" charset="0"/>
                <a:cs typeface="Calibri" panose="020F0502020204030204" pitchFamily="34" charset="0"/>
              </a:rPr>
              <a:t>*</a:t>
            </a:r>
            <a:r>
              <a:rPr lang="en-US" sz="4000" dirty="0">
                <a:solidFill>
                  <a:srgbClr val="000000"/>
                </a:solidFill>
                <a:effectLst/>
                <a:uFill>
                  <a:solidFill>
                    <a:srgbClr val="000000"/>
                  </a:solidFill>
                </a:uFill>
                <a:latin typeface="Calibri" panose="020F0502020204030204" pitchFamily="34" charset="0"/>
                <a:ea typeface="Arial" panose="020B0604020202020204" pitchFamily="34" charset="0"/>
                <a:cs typeface="Calibri" panose="020F0502020204030204" pitchFamily="34" charset="0"/>
              </a:rPr>
              <a:t>Precise measurements of scene and evidence</a:t>
            </a:r>
            <a:b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1800" dirty="0">
                <a:solidFill>
                  <a:srgbClr val="000000"/>
                </a:solidFill>
                <a:effectLst/>
                <a:uFill>
                  <a:solidFill>
                    <a:srgbClr val="000000"/>
                  </a:solidFill>
                </a:uFill>
                <a:latin typeface="Tahoma" panose="020B0604030504040204" pitchFamily="34" charset="0"/>
                <a:ea typeface="Tahoma" panose="020B0604030504040204" pitchFamily="34" charset="0"/>
              </a:rPr>
            </a:br>
            <a:endParaRPr lang="en-US" dirty="0"/>
          </a:p>
        </p:txBody>
      </p:sp>
    </p:spTree>
    <p:extLst>
      <p:ext uri="{BB962C8B-B14F-4D97-AF65-F5344CB8AC3E}">
        <p14:creationId xmlns:p14="http://schemas.microsoft.com/office/powerpoint/2010/main" val="218666658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a:hlinkClick r:id="" action="ppaction://media"/>
            <a:extLst>
              <a:ext uri="{FF2B5EF4-FFF2-40B4-BE49-F238E27FC236}">
                <a16:creationId xmlns:a16="http://schemas.microsoft.com/office/drawing/2014/main" id="{5150CDD2-A9C8-4C41-84B5-4C3B8BF19A87}"/>
              </a:ext>
            </a:extLst>
          </p:cNvPr>
          <p:cNvPicPr>
            <a:picLocks noGrp="1" noRot="1" noChangeAspect="1"/>
          </p:cNvPicPr>
          <p:nvPr>
            <p:ph idx="1"/>
            <a:videoFile r:link="rId1"/>
          </p:nvPr>
        </p:nvPicPr>
        <p:blipFill>
          <a:blip r:embed="rId3"/>
          <a:stretch>
            <a:fillRect/>
          </a:stretch>
        </p:blipFill>
        <p:spPr>
          <a:xfrm>
            <a:off x="1907458" y="324465"/>
            <a:ext cx="9507794" cy="6027174"/>
          </a:xfrm>
          <a:prstGeom prst="rect">
            <a:avLst/>
          </a:prstGeom>
        </p:spPr>
      </p:pic>
    </p:spTree>
    <p:extLst>
      <p:ext uri="{BB962C8B-B14F-4D97-AF65-F5344CB8AC3E}">
        <p14:creationId xmlns:p14="http://schemas.microsoft.com/office/powerpoint/2010/main" val="22301706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936F3-5457-4BE4-9776-EFCF6CF584D8}"/>
              </a:ext>
            </a:extLst>
          </p:cNvPr>
          <p:cNvSpPr>
            <a:spLocks noGrp="1"/>
          </p:cNvSpPr>
          <p:nvPr>
            <p:ph type="title"/>
          </p:nvPr>
        </p:nvSpPr>
        <p:spPr>
          <a:xfrm>
            <a:off x="2592924" y="624109"/>
            <a:ext cx="8911687" cy="5413834"/>
          </a:xfrm>
        </p:spPr>
        <p:txBody>
          <a:bodyPr>
            <a:normAutofit fontScale="90000"/>
          </a:bodyPr>
          <a:lstStyle/>
          <a:p>
            <a:r>
              <a:rPr lang="en-US" sz="31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a:t>
            </a:r>
            <a:r>
              <a:rPr lang="en-US" sz="3100" u="sng" dirty="0">
                <a:solidFill>
                  <a:srgbClr val="000000"/>
                </a:solidFill>
                <a:effectLst/>
                <a:latin typeface="Calibri" panose="020F0502020204030204" pitchFamily="34" charset="0"/>
                <a:ea typeface="Tahoma" panose="020B0604030504040204" pitchFamily="34" charset="0"/>
                <a:cs typeface="Calibri" panose="020F0502020204030204" pitchFamily="34" charset="0"/>
              </a:rPr>
              <a:t>Local, State, and Federal </a:t>
            </a:r>
            <a:r>
              <a:rPr lang="en-US" sz="31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laws must be abided to ensure admissibility of evidence in a court of law</a:t>
            </a:r>
            <a:br>
              <a:rPr lang="en-US" sz="31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31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31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*This can be done by keeping up to date with current laws and department policy, as well as communicating with legal authorities.</a:t>
            </a:r>
            <a:br>
              <a:rPr lang="en-US" sz="31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31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31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*Determine the need of a search warrant</a:t>
            </a:r>
            <a:br>
              <a:rPr lang="en-US" sz="31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31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31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*If the crime scene does not fall under your agency’s jurisdiction, identify the jurisdiction and contact appropriate agency. </a:t>
            </a:r>
            <a:br>
              <a:rPr lang="en-US" sz="31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1800" dirty="0">
                <a:solidFill>
                  <a:srgbClr val="000000"/>
                </a:solidFill>
                <a:effectLst/>
                <a:latin typeface="Arial" panose="020B0604020202020204" pitchFamily="34" charset="0"/>
                <a:ea typeface="Tahoma" panose="020B0604030504040204" pitchFamily="34" charset="0"/>
              </a:rPr>
            </a:br>
            <a:endParaRPr lang="en-US" sz="1200" dirty="0"/>
          </a:p>
        </p:txBody>
      </p:sp>
    </p:spTree>
    <p:extLst>
      <p:ext uri="{BB962C8B-B14F-4D97-AF65-F5344CB8AC3E}">
        <p14:creationId xmlns:p14="http://schemas.microsoft.com/office/powerpoint/2010/main" val="261552707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a:hlinkClick r:id="" action="ppaction://media"/>
            <a:extLst>
              <a:ext uri="{FF2B5EF4-FFF2-40B4-BE49-F238E27FC236}">
                <a16:creationId xmlns:a16="http://schemas.microsoft.com/office/drawing/2014/main" id="{24CB5AE1-D40F-4908-86F8-EE8F87BDB2C0}"/>
              </a:ext>
            </a:extLst>
          </p:cNvPr>
          <p:cNvPicPr>
            <a:picLocks noGrp="1" noRot="1" noChangeAspect="1"/>
          </p:cNvPicPr>
          <p:nvPr>
            <p:ph idx="1"/>
            <a:videoFile r:link="rId1"/>
          </p:nvPr>
        </p:nvPicPr>
        <p:blipFill>
          <a:blip r:embed="rId3"/>
          <a:stretch>
            <a:fillRect/>
          </a:stretch>
        </p:blipFill>
        <p:spPr>
          <a:xfrm>
            <a:off x="2517058" y="983226"/>
            <a:ext cx="8632723" cy="5771535"/>
          </a:xfrm>
          <a:prstGeom prst="rect">
            <a:avLst/>
          </a:prstGeom>
        </p:spPr>
      </p:pic>
    </p:spTree>
    <p:extLst>
      <p:ext uri="{BB962C8B-B14F-4D97-AF65-F5344CB8AC3E}">
        <p14:creationId xmlns:p14="http://schemas.microsoft.com/office/powerpoint/2010/main" val="424667699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9655F-E81E-410A-9D0F-5260FFE53A09}"/>
              </a:ext>
            </a:extLst>
          </p:cNvPr>
          <p:cNvSpPr>
            <a:spLocks noGrp="1"/>
          </p:cNvSpPr>
          <p:nvPr>
            <p:ph type="title"/>
          </p:nvPr>
        </p:nvSpPr>
        <p:spPr>
          <a:xfrm>
            <a:off x="2592924" y="624109"/>
            <a:ext cx="8911687" cy="5936347"/>
          </a:xfrm>
        </p:spPr>
        <p:txBody>
          <a:bodyPr/>
          <a:lstStyle/>
          <a:p>
            <a:pPr algn="ctr"/>
            <a:br>
              <a:rPr lang="en-US" sz="4800" b="1" dirty="0">
                <a:solidFill>
                  <a:srgbClr val="000000"/>
                </a:solidFill>
                <a:effectLst/>
                <a:uFill>
                  <a:solidFill>
                    <a:srgbClr val="000000"/>
                  </a:solidFill>
                </a:uFill>
                <a:latin typeface="Arial" panose="020B0604020202020204" pitchFamily="34" charset="0"/>
                <a:cs typeface="Arial Unicode MS"/>
              </a:rPr>
            </a:br>
            <a:br>
              <a:rPr lang="en-US" sz="4800" b="1" dirty="0">
                <a:solidFill>
                  <a:srgbClr val="000000"/>
                </a:solidFill>
                <a:effectLst/>
                <a:uFill>
                  <a:solidFill>
                    <a:srgbClr val="000000"/>
                  </a:solidFill>
                </a:uFill>
                <a:latin typeface="Arial" panose="020B0604020202020204" pitchFamily="34" charset="0"/>
                <a:cs typeface="Arial Unicode MS"/>
              </a:rPr>
            </a:br>
            <a:br>
              <a:rPr lang="en-US" sz="4800" b="1" dirty="0">
                <a:solidFill>
                  <a:srgbClr val="000000"/>
                </a:solidFill>
                <a:effectLst/>
                <a:uFill>
                  <a:solidFill>
                    <a:srgbClr val="000000"/>
                  </a:solidFill>
                </a:uFill>
                <a:latin typeface="Arial" panose="020B0604020202020204" pitchFamily="34" charset="0"/>
                <a:cs typeface="Arial Unicode MS"/>
              </a:rPr>
            </a:br>
            <a:r>
              <a:rPr lang="en-US" sz="6600" b="1" dirty="0">
                <a:solidFill>
                  <a:srgbClr val="000000"/>
                </a:solidFill>
                <a:effectLst/>
                <a:uFill>
                  <a:solidFill>
                    <a:srgbClr val="000000"/>
                  </a:solidFill>
                </a:uFill>
                <a:latin typeface="Arial" panose="020B0604020202020204" pitchFamily="34" charset="0"/>
                <a:cs typeface="Arial Unicode MS"/>
              </a:rPr>
              <a:t>Photographs</a:t>
            </a:r>
            <a:br>
              <a:rPr lang="en-US" sz="1800" b="1" dirty="0">
                <a:solidFill>
                  <a:srgbClr val="000000"/>
                </a:solidFill>
                <a:effectLst/>
                <a:uFill>
                  <a:solidFill>
                    <a:srgbClr val="000000"/>
                  </a:solidFill>
                </a:uFill>
                <a:latin typeface="Tahoma" panose="020B0604030504040204" pitchFamily="34" charset="0"/>
                <a:cs typeface="Arial Unicode MS"/>
              </a:rPr>
            </a:br>
            <a:endParaRPr lang="en-US" dirty="0"/>
          </a:p>
        </p:txBody>
      </p:sp>
    </p:spTree>
    <p:extLst>
      <p:ext uri="{BB962C8B-B14F-4D97-AF65-F5344CB8AC3E}">
        <p14:creationId xmlns:p14="http://schemas.microsoft.com/office/powerpoint/2010/main" val="595217655"/>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10829-9F3D-402F-BCEC-52984A80910A}"/>
              </a:ext>
            </a:extLst>
          </p:cNvPr>
          <p:cNvSpPr>
            <a:spLocks noGrp="1"/>
          </p:cNvSpPr>
          <p:nvPr>
            <p:ph type="title"/>
          </p:nvPr>
        </p:nvSpPr>
        <p:spPr>
          <a:xfrm>
            <a:off x="2592924" y="624109"/>
            <a:ext cx="8911687" cy="5849261"/>
          </a:xfrm>
        </p:spPr>
        <p:txBody>
          <a:bodyPr/>
          <a:lstStyle/>
          <a:p>
            <a:pPr marL="1143000" marR="0" indent="-228600">
              <a:lnSpc>
                <a:spcPts val="1200"/>
              </a:lnSpc>
              <a:spcBef>
                <a:spcPts val="0"/>
              </a:spcBef>
              <a:spcAft>
                <a:spcPts val="0"/>
              </a:spcAft>
            </a:pPr>
            <a:br>
              <a:rPr lang="en-US" sz="1800" dirty="0">
                <a:solidFill>
                  <a:srgbClr val="000000"/>
                </a:solidFill>
                <a:effectLst/>
                <a:latin typeface="Arial" panose="020B0604020202020204" pitchFamily="34" charset="0"/>
                <a:ea typeface="Tahoma" panose="020B0604030504040204" pitchFamily="34" charset="0"/>
              </a:rPr>
            </a:br>
            <a:br>
              <a:rPr lang="en-US" sz="1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1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1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a:t>
            </a:r>
            <a: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Reasons for taking crime </a:t>
            </a:r>
            <a:b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scene photographs:</a:t>
            </a:r>
            <a:b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*Photographs set forth a </a:t>
            </a:r>
            <a:b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a:t>
            </a:r>
            <a:b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visual record and chronology </a:t>
            </a:r>
            <a:b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of the crime scene </a:t>
            </a:r>
            <a:b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a:t>
            </a:r>
            <a:b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investigation</a:t>
            </a:r>
            <a:b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a:t>
            </a:r>
            <a: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Crime scene photography is </a:t>
            </a:r>
            <a:b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one of the major integral </a:t>
            </a:r>
            <a:b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facets of the </a:t>
            </a:r>
            <a: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entire </a:t>
            </a:r>
            <a:b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investigative process</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41558866"/>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1CEA7-2C43-44FF-92E1-51AE0FFC0E2E}"/>
              </a:ext>
            </a:extLst>
          </p:cNvPr>
          <p:cNvSpPr>
            <a:spLocks noGrp="1"/>
          </p:cNvSpPr>
          <p:nvPr>
            <p:ph type="title"/>
          </p:nvPr>
        </p:nvSpPr>
        <p:spPr>
          <a:xfrm>
            <a:off x="2592924" y="624109"/>
            <a:ext cx="8911687" cy="5921833"/>
          </a:xfrm>
        </p:spPr>
        <p:txBody>
          <a:bodyPr/>
          <a:lstStyle/>
          <a:p>
            <a:pPr marR="0" lvl="0" fontAlgn="base">
              <a:lnSpc>
                <a:spcPts val="1200"/>
              </a:lnSpc>
              <a:spcBef>
                <a:spcPts val="0"/>
              </a:spcBef>
              <a:spcAft>
                <a:spcPts val="0"/>
              </a:spcAft>
              <a:buClr>
                <a:srgbClr val="000000"/>
              </a:buClr>
            </a:pPr>
            <a:br>
              <a:rPr lang="en-US" sz="1800" dirty="0">
                <a:solidFill>
                  <a:srgbClr val="000000"/>
                </a:solidFill>
                <a:latin typeface="Arial" panose="020B0604020202020204" pitchFamily="34" charset="0"/>
                <a:ea typeface="Tahoma" panose="020B0604030504040204" pitchFamily="34" charset="0"/>
              </a:rPr>
            </a:br>
            <a:br>
              <a:rPr lang="en-US" sz="1800" dirty="0">
                <a:solidFill>
                  <a:srgbClr val="000000"/>
                </a:solidFill>
                <a:latin typeface="Arial" panose="020B0604020202020204" pitchFamily="34" charset="0"/>
                <a:ea typeface="Tahoma" panose="020B0604030504040204" pitchFamily="34" charset="0"/>
              </a:rPr>
            </a:br>
            <a:br>
              <a:rPr lang="en-US" sz="1800" b="1" dirty="0">
                <a:solidFill>
                  <a:srgbClr val="000000"/>
                </a:solidFill>
                <a:latin typeface="Arial" panose="020B0604020202020204" pitchFamily="34" charset="0"/>
                <a:ea typeface="Tahoma" panose="020B0604030504040204" pitchFamily="34" charset="0"/>
              </a:rPr>
            </a:br>
            <a:br>
              <a:rPr lang="en-US" sz="1800" b="1" dirty="0">
                <a:solidFill>
                  <a:srgbClr val="000000"/>
                </a:solidFill>
                <a:latin typeface="Arial" panose="020B0604020202020204" pitchFamily="34" charset="0"/>
                <a:ea typeface="Tahoma" panose="020B0604030504040204" pitchFamily="34" charset="0"/>
              </a:rPr>
            </a:br>
            <a:br>
              <a:rPr lang="en-US" sz="1800" b="1" dirty="0">
                <a:solidFill>
                  <a:srgbClr val="000000"/>
                </a:solidFill>
                <a:latin typeface="Arial" panose="020B0604020202020204" pitchFamily="34" charset="0"/>
                <a:ea typeface="Tahoma" panose="020B0604030504040204" pitchFamily="34" charset="0"/>
              </a:rPr>
            </a:br>
            <a:br>
              <a:rPr lang="en-US" sz="1800" b="1" dirty="0">
                <a:solidFill>
                  <a:srgbClr val="000000"/>
                </a:solidFill>
                <a:latin typeface="Arial" panose="020B0604020202020204" pitchFamily="34" charset="0"/>
                <a:ea typeface="Tahoma" panose="020B0604030504040204" pitchFamily="34" charset="0"/>
              </a:rPr>
            </a:br>
            <a:br>
              <a:rPr lang="en-US" sz="1800" b="1" dirty="0">
                <a:solidFill>
                  <a:srgbClr val="000000"/>
                </a:solidFill>
                <a:latin typeface="Arial" panose="020B0604020202020204" pitchFamily="34" charset="0"/>
                <a:ea typeface="Tahoma" panose="020B0604030504040204" pitchFamily="34" charset="0"/>
              </a:rPr>
            </a:br>
            <a:br>
              <a:rPr lang="en-US" sz="1800" b="1" dirty="0">
                <a:solidFill>
                  <a:srgbClr val="000000"/>
                </a:solidFill>
                <a:latin typeface="Arial" panose="020B0604020202020204" pitchFamily="34" charset="0"/>
                <a:ea typeface="Tahoma" panose="020B0604030504040204" pitchFamily="34" charset="0"/>
              </a:rPr>
            </a:br>
            <a:br>
              <a:rPr lang="en-US" sz="3200" b="1" dirty="0">
                <a:solidFill>
                  <a:srgbClr val="000000"/>
                </a:solidFill>
                <a:latin typeface="Calibri" panose="020F0502020204030204" pitchFamily="34" charset="0"/>
                <a:ea typeface="Tahoma" panose="020B0604030504040204" pitchFamily="34" charset="0"/>
                <a:cs typeface="Calibri" panose="020F0502020204030204" pitchFamily="34" charset="0"/>
              </a:rPr>
            </a:br>
            <a:r>
              <a:rPr lang="en-US" sz="3200" dirty="0">
                <a:solidFill>
                  <a:srgbClr val="000000"/>
                </a:solidFill>
                <a:latin typeface="Calibri" panose="020F0502020204030204" pitchFamily="34" charset="0"/>
                <a:ea typeface="Tahoma" panose="020B0604030504040204" pitchFamily="34" charset="0"/>
                <a:cs typeface="Calibri" panose="020F0502020204030204" pitchFamily="34" charset="0"/>
              </a:rPr>
              <a:t>I</a:t>
            </a:r>
            <a: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mportant considerations of crime scene</a:t>
            </a:r>
            <a:b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photography:</a:t>
            </a:r>
            <a:b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*If at all possible take photographs before the scene</a:t>
            </a:r>
            <a:b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is</a:t>
            </a:r>
            <a:r>
              <a:rPr lang="en-US" sz="3200" dirty="0">
                <a:solidFill>
                  <a:srgbClr val="000000"/>
                </a:solidFill>
                <a:latin typeface="Calibri" panose="020F0502020204030204" pitchFamily="34" charset="0"/>
                <a:ea typeface="Tahoma" panose="020B0604030504040204" pitchFamily="34" charset="0"/>
                <a:cs typeface="Calibri" panose="020F0502020204030204" pitchFamily="34" charset="0"/>
              </a:rPr>
              <a:t> </a:t>
            </a:r>
            <a: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disturbed</a:t>
            </a:r>
            <a:b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*Numerous photographs should be taken.  If there is</a:t>
            </a:r>
            <a:b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ever</a:t>
            </a:r>
            <a:r>
              <a:rPr lang="en-US" sz="3200" dirty="0">
                <a:solidFill>
                  <a:srgbClr val="000000"/>
                </a:solidFill>
                <a:latin typeface="Calibri" panose="020F0502020204030204" pitchFamily="34" charset="0"/>
                <a:ea typeface="Tahoma" panose="020B0604030504040204" pitchFamily="34" charset="0"/>
                <a:cs typeface="Calibri" panose="020F0502020204030204" pitchFamily="34" charset="0"/>
              </a:rPr>
              <a:t> </a:t>
            </a:r>
            <a: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doubt as to whether a photograph should be</a:t>
            </a:r>
            <a:b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taken, the</a:t>
            </a:r>
            <a:r>
              <a:rPr lang="en-US" sz="3200" dirty="0">
                <a:solidFill>
                  <a:srgbClr val="000000"/>
                </a:solidFill>
                <a:latin typeface="Calibri" panose="020F0502020204030204" pitchFamily="34" charset="0"/>
                <a:ea typeface="Tahoma" panose="020B0604030504040204" pitchFamily="34" charset="0"/>
                <a:cs typeface="Calibri" panose="020F0502020204030204" pitchFamily="34" charset="0"/>
              </a:rPr>
              <a:t> </a:t>
            </a:r>
            <a: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best solution is to take it</a:t>
            </a:r>
            <a:b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2000" b="1"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2000" b="1"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2000" b="1"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1800" dirty="0">
                <a:solidFill>
                  <a:srgbClr val="000000"/>
                </a:solidFill>
                <a:effectLst/>
                <a:latin typeface="Arial" panose="020B0604020202020204" pitchFamily="34" charset="0"/>
                <a:ea typeface="Tahoma" panose="020B0604030504040204" pitchFamily="34" charset="0"/>
              </a:rPr>
            </a:br>
            <a:endParaRPr lang="en-US" dirty="0"/>
          </a:p>
        </p:txBody>
      </p:sp>
    </p:spTree>
    <p:extLst>
      <p:ext uri="{BB962C8B-B14F-4D97-AF65-F5344CB8AC3E}">
        <p14:creationId xmlns:p14="http://schemas.microsoft.com/office/powerpoint/2010/main" val="129338440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AAF6B-FA9F-48A5-BB32-A80518703C21}"/>
              </a:ext>
            </a:extLst>
          </p:cNvPr>
          <p:cNvSpPr>
            <a:spLocks noGrp="1"/>
          </p:cNvSpPr>
          <p:nvPr>
            <p:ph type="title"/>
          </p:nvPr>
        </p:nvSpPr>
        <p:spPr>
          <a:xfrm>
            <a:off x="2592924" y="624110"/>
            <a:ext cx="8911687" cy="5818254"/>
          </a:xfrm>
        </p:spPr>
        <p:txBody>
          <a:bodyPr>
            <a:normAutofit fontScale="90000"/>
          </a:bodyPr>
          <a:lstStyle/>
          <a:p>
            <a:r>
              <a:rPr lang="en-US" dirty="0"/>
              <a:t>                 (Photography Cont.)</a:t>
            </a:r>
            <a:br>
              <a:rPr lang="en-US" dirty="0"/>
            </a:br>
            <a:br>
              <a:rPr lang="en-US" dirty="0"/>
            </a:br>
            <a:r>
              <a:rPr lang="en-US" dirty="0">
                <a:solidFill>
                  <a:srgbClr val="000000"/>
                </a:solidFill>
                <a:latin typeface="Calibri" panose="020F0502020204030204" pitchFamily="34" charset="0"/>
                <a:ea typeface="Tahoma" panose="020B0604030504040204" pitchFamily="34" charset="0"/>
                <a:cs typeface="Calibri" panose="020F0502020204030204" pitchFamily="34" charset="0"/>
              </a:rPr>
              <a:t>*Measurement scales:</a:t>
            </a:r>
            <a:br>
              <a:rPr lang="en-US" dirty="0">
                <a:solidFill>
                  <a:srgbClr val="000000"/>
                </a:solidFill>
                <a:latin typeface="Calibri" panose="020F0502020204030204" pitchFamily="34" charset="0"/>
                <a:ea typeface="Tahoma" panose="020B0604030504040204" pitchFamily="34" charset="0"/>
                <a:cs typeface="Calibri" panose="020F0502020204030204" pitchFamily="34" charset="0"/>
              </a:rPr>
            </a:br>
            <a:br>
              <a:rPr lang="en-US" dirty="0">
                <a:solidFill>
                  <a:srgbClr val="000000"/>
                </a:solidFill>
                <a:latin typeface="Calibri" panose="020F0502020204030204" pitchFamily="34" charset="0"/>
                <a:ea typeface="Tahoma" panose="020B0604030504040204" pitchFamily="34" charset="0"/>
                <a:cs typeface="Calibri" panose="020F0502020204030204" pitchFamily="34" charset="0"/>
              </a:rPr>
            </a:br>
            <a:r>
              <a:rPr lang="en-US" dirty="0">
                <a:solidFill>
                  <a:srgbClr val="000000"/>
                </a:solidFill>
                <a:latin typeface="Calibri" panose="020F0502020204030204" pitchFamily="34" charset="0"/>
                <a:ea typeface="Tahoma" panose="020B0604030504040204" pitchFamily="34" charset="0"/>
                <a:cs typeface="Calibri" panose="020F0502020204030204" pitchFamily="34" charset="0"/>
              </a:rPr>
              <a:t>*</a:t>
            </a:r>
            <a:r>
              <a:rPr lang="en-US" kern="0" dirty="0">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Measurement scales should be used when photographing elements of </a:t>
            </a:r>
            <a:r>
              <a:rPr lang="en-US" dirty="0">
                <a:solidFill>
                  <a:srgbClr val="000000"/>
                </a:solidFill>
                <a:latin typeface="Calibri" panose="020F0502020204030204" pitchFamily="34" charset="0"/>
                <a:ea typeface="Arial" panose="020B0604020202020204" pitchFamily="34" charset="0"/>
                <a:cs typeface="Calibri" panose="020F0502020204030204" pitchFamily="34" charset="0"/>
              </a:rPr>
              <a:t>a crime scene for size and distance relationships</a:t>
            </a:r>
            <a:br>
              <a:rPr lang="en-US" dirty="0">
                <a:solidFill>
                  <a:srgbClr val="000000"/>
                </a:solidFill>
                <a:latin typeface="Calibri" panose="020F0502020204030204" pitchFamily="34" charset="0"/>
                <a:ea typeface="Arial" panose="020B0604020202020204" pitchFamily="34" charset="0"/>
                <a:cs typeface="Calibri" panose="020F0502020204030204" pitchFamily="34" charset="0"/>
              </a:rPr>
            </a:br>
            <a:br>
              <a:rPr lang="en-US" dirty="0">
                <a:solidFill>
                  <a:srgbClr val="000000"/>
                </a:solidFill>
                <a:latin typeface="Calibri" panose="020F0502020204030204" pitchFamily="34" charset="0"/>
                <a:ea typeface="Arial" panose="020B0604020202020204" pitchFamily="34" charset="0"/>
                <a:cs typeface="Calibri" panose="020F0502020204030204" pitchFamily="34" charset="0"/>
              </a:rPr>
            </a:br>
            <a:r>
              <a:rPr lang="en-US" dirty="0">
                <a:solidFill>
                  <a:srgbClr val="000000"/>
                </a:solidFill>
                <a:latin typeface="Calibri" panose="020F0502020204030204" pitchFamily="34" charset="0"/>
                <a:ea typeface="Arial" panose="020B0604020202020204" pitchFamily="34" charset="0"/>
                <a:cs typeface="Calibri" panose="020F0502020204030204" pitchFamily="34" charset="0"/>
              </a:rPr>
              <a:t> *</a:t>
            </a:r>
            <a:r>
              <a:rPr lang="en-US" dirty="0">
                <a:solidFill>
                  <a:srgbClr val="000000"/>
                </a:solidFill>
                <a:latin typeface="Calibri" panose="020F0502020204030204" pitchFamily="34" charset="0"/>
                <a:ea typeface="Tahoma" panose="020B0604030504040204" pitchFamily="34" charset="0"/>
                <a:cs typeface="Calibri" panose="020F0502020204030204" pitchFamily="34" charset="0"/>
              </a:rPr>
              <a:t>Subject matter should first be photographed as is before a scale is added</a:t>
            </a:r>
            <a:br>
              <a:rPr lang="en-US" dirty="0">
                <a:solidFill>
                  <a:srgbClr val="000000"/>
                </a:solidFill>
                <a:latin typeface="Calibri" panose="020F0502020204030204" pitchFamily="34" charset="0"/>
                <a:ea typeface="Tahoma" panose="020B0604030504040204" pitchFamily="34" charset="0"/>
                <a:cs typeface="Calibri" panose="020F0502020204030204" pitchFamily="34" charset="0"/>
              </a:rPr>
            </a:br>
            <a:br>
              <a:rPr lang="en-US" dirty="0"/>
            </a:br>
            <a:br>
              <a:rPr lang="en-US" dirty="0"/>
            </a:br>
            <a:endParaRPr lang="en-US" dirty="0"/>
          </a:p>
        </p:txBody>
      </p:sp>
    </p:spTree>
    <p:extLst>
      <p:ext uri="{BB962C8B-B14F-4D97-AF65-F5344CB8AC3E}">
        <p14:creationId xmlns:p14="http://schemas.microsoft.com/office/powerpoint/2010/main" val="477311892"/>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BBDD9-6FC9-4B89-A738-0F64017F39C0}"/>
              </a:ext>
            </a:extLst>
          </p:cNvPr>
          <p:cNvSpPr>
            <a:spLocks noGrp="1"/>
          </p:cNvSpPr>
          <p:nvPr>
            <p:ph type="title"/>
          </p:nvPr>
        </p:nvSpPr>
        <p:spPr>
          <a:xfrm>
            <a:off x="2592924" y="624110"/>
            <a:ext cx="8911687" cy="5863776"/>
          </a:xfrm>
        </p:spPr>
        <p:txBody>
          <a:bodyPr/>
          <a:lstStyle/>
          <a:p>
            <a:pPr marL="342900" marR="0" lvl="0" indent="-342900" fontAlgn="base">
              <a:lnSpc>
                <a:spcPts val="1200"/>
              </a:lnSpc>
              <a:spcBef>
                <a:spcPts val="0"/>
              </a:spcBef>
              <a:spcAft>
                <a:spcPts val="0"/>
              </a:spcAft>
            </a:pPr>
            <a:br>
              <a:rPr lang="en-US" sz="18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rPr>
            </a:br>
            <a:br>
              <a:rPr lang="en-US" sz="18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rPr>
            </a:br>
            <a:br>
              <a:rPr lang="en-US" sz="18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rPr>
            </a:br>
            <a:br>
              <a:rPr lang="en-US" sz="18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rPr>
            </a:br>
            <a:br>
              <a:rPr lang="en-US" sz="18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rPr>
            </a:br>
            <a:br>
              <a:rPr lang="en-US" sz="18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rPr>
            </a:br>
            <a:br>
              <a:rPr lang="en-US" sz="18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rPr>
            </a:br>
            <a:br>
              <a:rPr lang="en-US" sz="18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rPr>
            </a:br>
            <a:r>
              <a:rPr lang="en-US" sz="44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rPr>
              <a:t>To achieve a progression, the </a:t>
            </a:r>
            <a:br>
              <a:rPr lang="en-US" sz="44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rPr>
            </a:br>
            <a:br>
              <a:rPr lang="en-US" sz="44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rPr>
            </a:br>
            <a:br>
              <a:rPr lang="en-US" sz="44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rPr>
            </a:br>
            <a:br>
              <a:rPr lang="en-US" sz="44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rPr>
            </a:br>
            <a:r>
              <a:rPr lang="en-US" sz="44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rPr>
              <a:t>crime scene should be covered </a:t>
            </a:r>
            <a:br>
              <a:rPr lang="en-US" sz="44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rPr>
            </a:br>
            <a:br>
              <a:rPr lang="en-US" sz="44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rPr>
            </a:br>
            <a:br>
              <a:rPr lang="en-US" sz="44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rPr>
            </a:br>
            <a:br>
              <a:rPr lang="en-US" sz="44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rPr>
            </a:br>
            <a:r>
              <a:rPr lang="en-US" sz="44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rPr>
              <a:t>by </a:t>
            </a:r>
            <a:r>
              <a:rPr lang="en-US" sz="4400" dirty="0">
                <a:solidFill>
                  <a:srgbClr val="000000"/>
                </a:solidFill>
                <a:effectLst/>
                <a:uFill>
                  <a:solidFill>
                    <a:srgbClr val="000000"/>
                  </a:solidFill>
                </a:uFill>
                <a:latin typeface="Arial" panose="020B0604020202020204" pitchFamily="34" charset="0"/>
                <a:ea typeface="Arial" panose="020B0604020202020204" pitchFamily="34" charset="0"/>
              </a:rPr>
              <a:t>photographs from three major </a:t>
            </a:r>
            <a:br>
              <a:rPr lang="en-US" sz="4400" dirty="0">
                <a:solidFill>
                  <a:srgbClr val="000000"/>
                </a:solidFill>
                <a:effectLst/>
                <a:uFill>
                  <a:solidFill>
                    <a:srgbClr val="000000"/>
                  </a:solidFill>
                </a:uFill>
                <a:latin typeface="Arial" panose="020B0604020202020204" pitchFamily="34" charset="0"/>
                <a:ea typeface="Arial" panose="020B0604020202020204" pitchFamily="34" charset="0"/>
              </a:rPr>
            </a:br>
            <a:br>
              <a:rPr lang="en-US" sz="4400" dirty="0">
                <a:solidFill>
                  <a:srgbClr val="000000"/>
                </a:solidFill>
                <a:effectLst/>
                <a:uFill>
                  <a:solidFill>
                    <a:srgbClr val="000000"/>
                  </a:solidFill>
                </a:uFill>
                <a:latin typeface="Arial" panose="020B0604020202020204" pitchFamily="34" charset="0"/>
                <a:ea typeface="Arial" panose="020B0604020202020204" pitchFamily="34" charset="0"/>
              </a:rPr>
            </a:br>
            <a:br>
              <a:rPr lang="en-US" sz="4400" dirty="0">
                <a:solidFill>
                  <a:srgbClr val="000000"/>
                </a:solidFill>
                <a:effectLst/>
                <a:uFill>
                  <a:solidFill>
                    <a:srgbClr val="000000"/>
                  </a:solidFill>
                </a:uFill>
                <a:latin typeface="Arial" panose="020B0604020202020204" pitchFamily="34" charset="0"/>
                <a:ea typeface="Arial" panose="020B0604020202020204" pitchFamily="34" charset="0"/>
              </a:rPr>
            </a:br>
            <a:br>
              <a:rPr lang="en-US" sz="4400" dirty="0">
                <a:solidFill>
                  <a:srgbClr val="000000"/>
                </a:solidFill>
                <a:effectLst/>
                <a:uFill>
                  <a:solidFill>
                    <a:srgbClr val="000000"/>
                  </a:solidFill>
                </a:uFill>
                <a:latin typeface="Arial" panose="020B0604020202020204" pitchFamily="34" charset="0"/>
                <a:ea typeface="Arial" panose="020B0604020202020204" pitchFamily="34" charset="0"/>
              </a:rPr>
            </a:br>
            <a:r>
              <a:rPr lang="en-US" sz="4400" dirty="0">
                <a:solidFill>
                  <a:srgbClr val="000000"/>
                </a:solidFill>
                <a:effectLst/>
                <a:uFill>
                  <a:solidFill>
                    <a:srgbClr val="000000"/>
                  </a:solidFill>
                </a:uFill>
                <a:latin typeface="Arial" panose="020B0604020202020204" pitchFamily="34" charset="0"/>
                <a:ea typeface="Arial" panose="020B0604020202020204" pitchFamily="34" charset="0"/>
              </a:rPr>
              <a:t>vantage points:</a:t>
            </a:r>
            <a:br>
              <a:rPr lang="en-US" sz="1800" dirty="0">
                <a:solidFill>
                  <a:srgbClr val="000000"/>
                </a:solidFill>
                <a:effectLst/>
                <a:uFill>
                  <a:solidFill>
                    <a:srgbClr val="000000"/>
                  </a:solidFill>
                </a:uFill>
                <a:latin typeface="Tahoma" panose="020B0604030504040204" pitchFamily="34" charset="0"/>
                <a:ea typeface="Tahoma" panose="020B0604030504040204" pitchFamily="34" charset="0"/>
              </a:rPr>
            </a:br>
            <a:endParaRPr lang="en-US" dirty="0"/>
          </a:p>
        </p:txBody>
      </p:sp>
    </p:spTree>
    <p:extLst>
      <p:ext uri="{BB962C8B-B14F-4D97-AF65-F5344CB8AC3E}">
        <p14:creationId xmlns:p14="http://schemas.microsoft.com/office/powerpoint/2010/main" val="2963252832"/>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793CE-6171-4DBE-B06D-BC94FA3B630C}"/>
              </a:ext>
            </a:extLst>
          </p:cNvPr>
          <p:cNvSpPr>
            <a:spLocks noGrp="1"/>
          </p:cNvSpPr>
          <p:nvPr>
            <p:ph type="title"/>
          </p:nvPr>
        </p:nvSpPr>
        <p:spPr>
          <a:xfrm>
            <a:off x="2592924" y="246743"/>
            <a:ext cx="8911687" cy="6429827"/>
          </a:xfrm>
        </p:spPr>
        <p:txBody>
          <a:bodyPr>
            <a:normAutofit/>
          </a:bodyPr>
          <a:lstStyle/>
          <a:p>
            <a:pPr marL="1371600" marR="0">
              <a:lnSpc>
                <a:spcPts val="1200"/>
              </a:lnSpc>
              <a:spcBef>
                <a:spcPts val="0"/>
              </a:spcBef>
              <a:spcAft>
                <a:spcPts val="0"/>
              </a:spcAft>
            </a:pPr>
            <a:r>
              <a:rPr lang="en-US" sz="2800" dirty="0">
                <a:solidFill>
                  <a:srgbClr val="000000"/>
                </a:solidFill>
                <a:effectLst/>
                <a:latin typeface="Arial" panose="020B0604020202020204" pitchFamily="34" charset="0"/>
                <a:ea typeface="Tahoma" panose="020B0604030504040204" pitchFamily="34" charset="0"/>
              </a:rPr>
              <a:t>                </a:t>
            </a:r>
            <a:r>
              <a:rPr lang="en-US" sz="2800" b="1" u="sng" dirty="0">
                <a:solidFill>
                  <a:srgbClr val="000000"/>
                </a:solidFill>
                <a:effectLst/>
                <a:latin typeface="Arial" panose="020B0604020202020204" pitchFamily="34" charset="0"/>
                <a:ea typeface="Tahoma" panose="020B0604030504040204" pitchFamily="34" charset="0"/>
              </a:rPr>
              <a:t> </a:t>
            </a:r>
            <a:br>
              <a:rPr lang="en-US" sz="2800" b="1" u="sng" dirty="0">
                <a:solidFill>
                  <a:srgbClr val="000000"/>
                </a:solidFill>
                <a:effectLst/>
                <a:latin typeface="Arial" panose="020B0604020202020204" pitchFamily="34" charset="0"/>
                <a:ea typeface="Tahoma" panose="020B0604030504040204" pitchFamily="34" charset="0"/>
              </a:rPr>
            </a:br>
            <a:br>
              <a:rPr lang="en-US" sz="2800" b="1" u="sng"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2800" b="1" u="sng" dirty="0">
                <a:solidFill>
                  <a:srgbClr val="000000"/>
                </a:solidFill>
                <a:effectLst/>
                <a:latin typeface="Calibri" panose="020F0502020204030204" pitchFamily="34" charset="0"/>
                <a:ea typeface="Tahoma" panose="020B0604030504040204" pitchFamily="34" charset="0"/>
                <a:cs typeface="Calibri" panose="020F0502020204030204" pitchFamily="34" charset="0"/>
              </a:rPr>
              <a:t>Overall / Long-range photographs</a:t>
            </a:r>
            <a:br>
              <a:rPr lang="en-US" sz="2800" b="1" u="sng"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2800" u="sng"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2800" u="sng"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2800" u="sng"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2800" u="sng"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2800" u="sng"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400" u="sng"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a:t>
            </a:r>
            <a: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These are usually an </a:t>
            </a:r>
            <a:b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overview of the scene and </a:t>
            </a:r>
            <a:b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are considered location</a:t>
            </a:r>
            <a:b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establishing photographs </a:t>
            </a:r>
            <a:b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a:t>
            </a:r>
            <a:b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a:t>
            </a:r>
            <a: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Examples include:  </a:t>
            </a:r>
            <a:b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overview of a location, </a:t>
            </a:r>
            <a:b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aerial photographs from </a:t>
            </a:r>
            <a:b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a:t>
            </a:r>
            <a:b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drone or aircraft, etc.</a:t>
            </a:r>
            <a:br>
              <a:rPr lang="en-US" sz="4400" u="sng" dirty="0">
                <a:solidFill>
                  <a:srgbClr val="000000"/>
                </a:solidFill>
                <a:effectLst/>
                <a:latin typeface="Arial" panose="020B0604020202020204" pitchFamily="34" charset="0"/>
                <a:ea typeface="Tahoma" panose="020B0604030504040204" pitchFamily="34" charset="0"/>
              </a:rPr>
            </a:br>
            <a:br>
              <a:rPr lang="en-US" sz="2800" b="1" u="sng" dirty="0">
                <a:solidFill>
                  <a:srgbClr val="000000"/>
                </a:solidFill>
                <a:effectLst/>
                <a:latin typeface="Arial" panose="020B0604020202020204" pitchFamily="34" charset="0"/>
                <a:ea typeface="Tahoma" panose="020B0604030504040204" pitchFamily="34" charset="0"/>
              </a:rPr>
            </a:br>
            <a:br>
              <a:rPr lang="en-US" sz="2800" b="1" u="sng" dirty="0">
                <a:solidFill>
                  <a:srgbClr val="000000"/>
                </a:solidFill>
                <a:effectLst/>
                <a:latin typeface="Arial" panose="020B0604020202020204" pitchFamily="34" charset="0"/>
                <a:ea typeface="Tahoma" panose="020B0604030504040204" pitchFamily="34" charset="0"/>
              </a:rPr>
            </a:br>
            <a:br>
              <a:rPr lang="en-US" sz="2800" b="1" u="sng" dirty="0">
                <a:solidFill>
                  <a:srgbClr val="000000"/>
                </a:solidFill>
                <a:effectLst/>
                <a:latin typeface="Arial" panose="020B0604020202020204" pitchFamily="34" charset="0"/>
                <a:ea typeface="Tahoma" panose="020B0604030504040204" pitchFamily="34" charset="0"/>
              </a:rPr>
            </a:br>
            <a:endParaRPr lang="en-US" sz="2800" b="1" u="sng" dirty="0"/>
          </a:p>
        </p:txBody>
      </p:sp>
    </p:spTree>
    <p:extLst>
      <p:ext uri="{BB962C8B-B14F-4D97-AF65-F5344CB8AC3E}">
        <p14:creationId xmlns:p14="http://schemas.microsoft.com/office/powerpoint/2010/main" val="3243075900"/>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C3E05-5E91-4D0A-A9E9-30182AB303CB}"/>
              </a:ext>
            </a:extLst>
          </p:cNvPr>
          <p:cNvSpPr>
            <a:spLocks noGrp="1"/>
          </p:cNvSpPr>
          <p:nvPr>
            <p:ph type="title"/>
          </p:nvPr>
        </p:nvSpPr>
        <p:spPr>
          <a:xfrm>
            <a:off x="2592924" y="232229"/>
            <a:ext cx="8911687" cy="6284685"/>
          </a:xfrm>
        </p:spPr>
        <p:txBody>
          <a:bodyPr>
            <a:normAutofit/>
          </a:bodyPr>
          <a:lstStyle/>
          <a:p>
            <a:pPr marR="0" lvl="0" fontAlgn="base">
              <a:lnSpc>
                <a:spcPts val="1200"/>
              </a:lnSpc>
              <a:spcBef>
                <a:spcPts val="0"/>
              </a:spcBef>
              <a:spcAft>
                <a:spcPts val="0"/>
              </a:spcAft>
              <a:buClr>
                <a:srgbClr val="000000"/>
              </a:buClr>
            </a:pPr>
            <a:r>
              <a:rPr lang="en-US" sz="2400" dirty="0">
                <a:solidFill>
                  <a:srgbClr val="000000"/>
                </a:solidFill>
                <a:latin typeface="Arial" panose="020B0604020202020204" pitchFamily="34" charset="0"/>
                <a:ea typeface="Tahoma" panose="020B0604030504040204" pitchFamily="34" charset="0"/>
              </a:rPr>
              <a:t>                               </a:t>
            </a:r>
            <a:br>
              <a:rPr lang="en-US" sz="2400" dirty="0">
                <a:solidFill>
                  <a:srgbClr val="000000"/>
                </a:solidFill>
                <a:latin typeface="Arial" panose="020B0604020202020204" pitchFamily="34" charset="0"/>
                <a:ea typeface="Tahoma" panose="020B0604030504040204" pitchFamily="34" charset="0"/>
              </a:rPr>
            </a:br>
            <a:br>
              <a:rPr lang="en-US" sz="2400" dirty="0">
                <a:solidFill>
                  <a:srgbClr val="000000"/>
                </a:solidFill>
                <a:latin typeface="Arial" panose="020B0604020202020204" pitchFamily="34" charset="0"/>
                <a:ea typeface="Tahoma" panose="020B0604030504040204" pitchFamily="34" charset="0"/>
              </a:rPr>
            </a:br>
            <a:r>
              <a:rPr lang="en-US" sz="2400" dirty="0">
                <a:solidFill>
                  <a:srgbClr val="000000"/>
                </a:solidFill>
                <a:latin typeface="Calibri" panose="020F0502020204030204" pitchFamily="34" charset="0"/>
                <a:ea typeface="Tahoma" panose="020B0604030504040204" pitchFamily="34" charset="0"/>
                <a:cs typeface="Calibri" panose="020F0502020204030204" pitchFamily="34" charset="0"/>
              </a:rPr>
              <a:t>                                </a:t>
            </a:r>
            <a:r>
              <a:rPr lang="en-US" sz="2400" b="1" u="sng" dirty="0">
                <a:solidFill>
                  <a:srgbClr val="000000"/>
                </a:solidFill>
                <a:effectLst/>
                <a:latin typeface="Calibri" panose="020F0502020204030204" pitchFamily="34" charset="0"/>
                <a:ea typeface="Tahoma" panose="020B0604030504040204" pitchFamily="34" charset="0"/>
                <a:cs typeface="Calibri" panose="020F0502020204030204" pitchFamily="34" charset="0"/>
              </a:rPr>
              <a:t>Mid-range photographs</a:t>
            </a:r>
            <a:br>
              <a:rPr lang="en-US" sz="2400" b="1" u="sng"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2400" b="1" u="sng"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2400" b="1" u="sng"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2400" b="1" u="sng"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2400" b="1" u="sng"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2400" b="1" u="sng"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2400" b="1" u="sng"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2400" b="1" u="sng"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2400" b="1" dirty="0">
                <a:solidFill>
                  <a:srgbClr val="000000"/>
                </a:solidFill>
                <a:effectLst/>
                <a:latin typeface="Calibri" panose="020F0502020204030204" pitchFamily="34" charset="0"/>
                <a:ea typeface="Tahoma" panose="020B0604030504040204" pitchFamily="34" charset="0"/>
                <a:cs typeface="Calibri" panose="020F0502020204030204" pitchFamily="34" charset="0"/>
              </a:rPr>
              <a:t>*</a:t>
            </a:r>
            <a:r>
              <a:rPr lang="en-US" sz="28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Usually taken in a manner which portrays the scene </a:t>
            </a:r>
            <a:br>
              <a:rPr lang="en-US" sz="28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28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28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a:t>
            </a:r>
            <a:br>
              <a:rPr lang="en-US" sz="28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28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from</a:t>
            </a:r>
            <a:r>
              <a:rPr lang="en-US" sz="2800" kern="0" dirty="0">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a:t>
            </a:r>
            <a: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approximately ten to twenty feet of distance from </a:t>
            </a:r>
            <a:b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a:t>
            </a:r>
            <a:b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the subject</a:t>
            </a:r>
            <a:b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a:t>
            </a:r>
            <a:r>
              <a:rPr lang="en-US" sz="28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In order for the viewer to associate the general crime </a:t>
            </a:r>
            <a:br>
              <a:rPr lang="en-US" sz="28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28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28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28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scene with</a:t>
            </a:r>
            <a:r>
              <a:rPr lang="en-US" sz="2800" kern="0" dirty="0">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a:t>
            </a:r>
            <a: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separate areas photographed, sufficient</a:t>
            </a:r>
            <a:b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detail should be contained in each photograph to allow</a:t>
            </a:r>
            <a:b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this association</a:t>
            </a:r>
            <a:endParaRPr lang="en-US" sz="2800" b="1" u="sng"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69164972"/>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51547-6927-4E94-8DEC-F6C8B646A79D}"/>
              </a:ext>
            </a:extLst>
          </p:cNvPr>
          <p:cNvSpPr>
            <a:spLocks noGrp="1"/>
          </p:cNvSpPr>
          <p:nvPr>
            <p:ph type="title"/>
          </p:nvPr>
        </p:nvSpPr>
        <p:spPr>
          <a:xfrm>
            <a:off x="2592924" y="624109"/>
            <a:ext cx="8911687" cy="5921833"/>
          </a:xfrm>
        </p:spPr>
        <p:txBody>
          <a:bodyPr/>
          <a:lstStyle/>
          <a:p>
            <a:pPr marL="342900" marR="0" lvl="0" indent="-342900" fontAlgn="base">
              <a:lnSpc>
                <a:spcPts val="1200"/>
              </a:lnSpc>
              <a:spcBef>
                <a:spcPts val="0"/>
              </a:spcBef>
              <a:spcAft>
                <a:spcPts val="0"/>
              </a:spcAft>
              <a:buClr>
                <a:srgbClr val="000000"/>
              </a:buClr>
              <a:buFont typeface="+mj-lt"/>
              <a:buAutoNum type="alphaLcPeriod"/>
            </a:pPr>
            <a:br>
              <a:rPr lang="en-US" sz="1800" dirty="0">
                <a:solidFill>
                  <a:srgbClr val="000000"/>
                </a:solidFill>
                <a:effectLst/>
                <a:latin typeface="Arial" panose="020B0604020202020204" pitchFamily="34" charset="0"/>
                <a:ea typeface="Tahoma" panose="020B0604030504040204" pitchFamily="34" charset="0"/>
              </a:rPr>
            </a:br>
            <a:r>
              <a:rPr lang="en-US" sz="1800" dirty="0">
                <a:solidFill>
                  <a:srgbClr val="000000"/>
                </a:solidFill>
                <a:effectLst/>
                <a:latin typeface="Arial" panose="020B0604020202020204" pitchFamily="34" charset="0"/>
                <a:ea typeface="Tahoma" panose="020B0604030504040204" pitchFamily="34" charset="0"/>
              </a:rPr>
              <a:t>                                </a:t>
            </a:r>
            <a:r>
              <a:rPr lang="en-US" sz="2800" b="1" u="sng" dirty="0">
                <a:solidFill>
                  <a:srgbClr val="000000"/>
                </a:solidFill>
                <a:effectLst/>
                <a:latin typeface="Arial" panose="020B0604020202020204" pitchFamily="34" charset="0"/>
                <a:ea typeface="Tahoma" panose="020B0604030504040204" pitchFamily="34" charset="0"/>
              </a:rPr>
              <a:t>Close-up photography</a:t>
            </a:r>
            <a:br>
              <a:rPr lang="en-US" sz="2800" b="1" u="sng" dirty="0">
                <a:solidFill>
                  <a:srgbClr val="000000"/>
                </a:solidFill>
                <a:effectLst/>
                <a:latin typeface="Arial" panose="020B0604020202020204" pitchFamily="34" charset="0"/>
                <a:ea typeface="Tahoma" panose="020B0604030504040204" pitchFamily="34" charset="0"/>
              </a:rPr>
            </a:br>
            <a:br>
              <a:rPr lang="en-US" sz="2800" b="1" u="sng" dirty="0">
                <a:solidFill>
                  <a:srgbClr val="000000"/>
                </a:solidFill>
                <a:effectLst/>
                <a:latin typeface="Arial" panose="020B0604020202020204" pitchFamily="34" charset="0"/>
                <a:ea typeface="Tahoma" panose="020B0604030504040204" pitchFamily="34" charset="0"/>
              </a:rPr>
            </a:br>
            <a:br>
              <a:rPr lang="en-US" sz="2800" b="1" u="sng" dirty="0">
                <a:solidFill>
                  <a:srgbClr val="000000"/>
                </a:solidFill>
                <a:effectLst/>
                <a:latin typeface="Arial" panose="020B0604020202020204" pitchFamily="34" charset="0"/>
                <a:ea typeface="Tahoma" panose="020B0604030504040204" pitchFamily="34" charset="0"/>
              </a:rPr>
            </a:br>
            <a:br>
              <a:rPr lang="en-US" sz="2800" b="1" u="sng"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4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*Normally taken five feet or </a:t>
            </a:r>
            <a:br>
              <a:rPr lang="en-US" sz="4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4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less from the subject matter</a:t>
            </a:r>
            <a:br>
              <a:rPr lang="en-US" sz="4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4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a:t>
            </a:r>
            <a:r>
              <a:rPr lang="en-US" sz="48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Detailed photographs of items </a:t>
            </a:r>
            <a:br>
              <a:rPr lang="en-US" sz="48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8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8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8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48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that could not be effectively </a:t>
            </a:r>
            <a:br>
              <a:rPr lang="en-US" sz="48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8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8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48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a:t>
            </a:r>
            <a:br>
              <a:rPr lang="en-US" sz="48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48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seen </a:t>
            </a:r>
            <a:r>
              <a:rPr lang="en-US" sz="4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and studied in long-</a:t>
            </a:r>
            <a:br>
              <a:rPr lang="en-US" sz="4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4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range or mid-range </a:t>
            </a:r>
            <a:br>
              <a:rPr lang="en-US" sz="4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4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photographs</a:t>
            </a:r>
            <a:endParaRPr lang="en-US" sz="4800" b="1" u="sng"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77460236"/>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a:hlinkClick r:id="" action="ppaction://media"/>
            <a:extLst>
              <a:ext uri="{FF2B5EF4-FFF2-40B4-BE49-F238E27FC236}">
                <a16:creationId xmlns:a16="http://schemas.microsoft.com/office/drawing/2014/main" id="{E29E3887-353F-4535-918E-F2E17CD81FBD}"/>
              </a:ext>
            </a:extLst>
          </p:cNvPr>
          <p:cNvPicPr>
            <a:picLocks noGrp="1" noRot="1" noChangeAspect="1"/>
          </p:cNvPicPr>
          <p:nvPr>
            <p:ph idx="1"/>
            <a:videoFile r:link="rId1"/>
          </p:nvPr>
        </p:nvPicPr>
        <p:blipFill>
          <a:blip r:embed="rId3"/>
          <a:stretch>
            <a:fillRect/>
          </a:stretch>
        </p:blipFill>
        <p:spPr>
          <a:xfrm>
            <a:off x="2015836" y="748145"/>
            <a:ext cx="9705109" cy="5756564"/>
          </a:xfrm>
          <a:prstGeom prst="rect">
            <a:avLst/>
          </a:prstGeom>
        </p:spPr>
      </p:pic>
    </p:spTree>
    <p:extLst>
      <p:ext uri="{BB962C8B-B14F-4D97-AF65-F5344CB8AC3E}">
        <p14:creationId xmlns:p14="http://schemas.microsoft.com/office/powerpoint/2010/main" val="33196920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C509E-D100-4A1F-BD24-96D9AEA3934C}"/>
              </a:ext>
            </a:extLst>
          </p:cNvPr>
          <p:cNvSpPr>
            <a:spLocks noGrp="1"/>
          </p:cNvSpPr>
          <p:nvPr>
            <p:ph type="ctrTitle"/>
          </p:nvPr>
        </p:nvSpPr>
        <p:spPr>
          <a:xfrm>
            <a:off x="2589213" y="333830"/>
            <a:ext cx="8915399" cy="1611084"/>
          </a:xfrm>
        </p:spPr>
        <p:txBody>
          <a:bodyPr>
            <a:normAutofit fontScale="90000"/>
          </a:bodyPr>
          <a:lstStyle/>
          <a:p>
            <a:pPr algn="ctr"/>
            <a:r>
              <a:rPr lang="en-US" sz="31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rPr>
              <a:t>Due process, U.S. Constitution, and the Bill of Rights</a:t>
            </a:r>
            <a:br>
              <a:rPr lang="en-US" sz="1800" u="none" strike="noStrike" kern="0" spc="0" dirty="0">
                <a:ln>
                  <a:noFill/>
                </a:ln>
                <a:solidFill>
                  <a:srgbClr val="000000"/>
                </a:solidFill>
                <a:effectLst>
                  <a:outerShdw sx="0" sy="0">
                    <a:srgbClr val="000000"/>
                  </a:outerShdw>
                </a:effectLst>
                <a:uFill>
                  <a:solidFill>
                    <a:srgbClr val="000000"/>
                  </a:solidFill>
                </a:uFill>
                <a:latin typeface="Tahoma" panose="020B0604030504040204" pitchFamily="34" charset="0"/>
                <a:ea typeface="Tahoma" panose="020B0604030504040204" pitchFamily="34" charset="0"/>
              </a:rPr>
            </a:br>
            <a:endParaRPr lang="en-US" dirty="0"/>
          </a:p>
        </p:txBody>
      </p:sp>
      <p:sp>
        <p:nvSpPr>
          <p:cNvPr id="3" name="Subtitle 2">
            <a:extLst>
              <a:ext uri="{FF2B5EF4-FFF2-40B4-BE49-F238E27FC236}">
                <a16:creationId xmlns:a16="http://schemas.microsoft.com/office/drawing/2014/main" id="{EE5B9A92-2256-4968-A38C-E720B1059F94}"/>
              </a:ext>
            </a:extLst>
          </p:cNvPr>
          <p:cNvSpPr>
            <a:spLocks noGrp="1"/>
          </p:cNvSpPr>
          <p:nvPr>
            <p:ph type="subTitle" idx="1"/>
          </p:nvPr>
        </p:nvSpPr>
        <p:spPr>
          <a:xfrm>
            <a:off x="2589213" y="1944915"/>
            <a:ext cx="8915399" cy="4715658"/>
          </a:xfrm>
        </p:spPr>
        <p:txBody>
          <a:bodyPr/>
          <a:lstStyle/>
          <a:p>
            <a:r>
              <a:rPr lang="en-US" sz="2800" b="1" dirty="0">
                <a:solidFill>
                  <a:srgbClr val="000000"/>
                </a:solidFill>
                <a:effectLst/>
                <a:latin typeface="Calibri" panose="020F0502020204030204" pitchFamily="34" charset="0"/>
                <a:ea typeface="Tahoma" panose="020B0604030504040204" pitchFamily="34" charset="0"/>
                <a:cs typeface="Calibri" panose="020F0502020204030204" pitchFamily="34" charset="0"/>
              </a:rPr>
              <a:t>*4</a:t>
            </a:r>
            <a:r>
              <a:rPr lang="en-US" sz="2800" b="1" baseline="30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th</a:t>
            </a:r>
            <a:r>
              <a:rPr lang="en-US" sz="2800" b="1"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Amendment</a:t>
            </a:r>
            <a: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 unreasonable searches and seizure clause; warrant clause</a:t>
            </a:r>
          </a:p>
          <a:p>
            <a:r>
              <a:rPr lang="en-US" sz="2800" b="1"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*5</a:t>
            </a:r>
            <a:r>
              <a:rPr lang="en-US" sz="2800" b="1" u="none" strike="noStrike" kern="0" spc="0" baseline="3000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th</a:t>
            </a:r>
            <a:r>
              <a:rPr lang="en-US" sz="2800" b="1"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Amendment</a:t>
            </a:r>
            <a:r>
              <a:rPr lang="en-US" sz="28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 self-incrimination clause</a:t>
            </a:r>
          </a:p>
          <a:p>
            <a:r>
              <a:rPr lang="en-US" sz="2800" b="1"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*6</a:t>
            </a:r>
            <a:r>
              <a:rPr lang="en-US" sz="2800" b="1" u="none" strike="noStrike" kern="0" spc="0" baseline="3000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th</a:t>
            </a:r>
            <a:r>
              <a:rPr lang="en-US" sz="2800" b="1"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Amendment</a:t>
            </a:r>
            <a:r>
              <a:rPr lang="en-US" sz="28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 right to confrontation clause; right to counsel clause</a:t>
            </a:r>
          </a:p>
          <a:p>
            <a:r>
              <a:rPr lang="en-US" sz="2800" b="1" dirty="0">
                <a:solidFill>
                  <a:srgbClr val="000000"/>
                </a:solidFill>
                <a:effectLst/>
                <a:latin typeface="Calibri" panose="020F0502020204030204" pitchFamily="34" charset="0"/>
                <a:ea typeface="Tahoma" panose="020B0604030504040204" pitchFamily="34" charset="0"/>
                <a:cs typeface="Calibri" panose="020F0502020204030204" pitchFamily="34" charset="0"/>
              </a:rPr>
              <a:t>*14</a:t>
            </a:r>
            <a:r>
              <a:rPr lang="en-US" sz="2800" b="1" baseline="30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th</a:t>
            </a:r>
            <a:r>
              <a:rPr lang="en-US" sz="2800" b="1"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Amendment</a:t>
            </a:r>
            <a: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 three classes of rights:  1) privileges and immunities of citizens of the U.S., 2) due process of law, and 3) equal protection under the law. </a:t>
            </a:r>
            <a:endParaRPr lang="en-US" sz="28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endParaRPr>
          </a:p>
          <a:p>
            <a:endParaRPr lang="en-US" sz="1800" u="none" strike="noStrike" kern="0" spc="0" dirty="0">
              <a:ln>
                <a:noFill/>
              </a:ln>
              <a:solidFill>
                <a:srgbClr val="000000"/>
              </a:solidFill>
              <a:effectLst>
                <a:outerShdw sx="0" sy="0">
                  <a:srgbClr val="000000"/>
                </a:outerShdw>
              </a:effectLst>
              <a:uFill>
                <a:solidFill>
                  <a:srgbClr val="000000"/>
                </a:solidFill>
              </a:uFill>
              <a:latin typeface="Tahoma" panose="020B0604030504040204" pitchFamily="34" charset="0"/>
              <a:ea typeface="Tahoma" panose="020B0604030504040204" pitchFamily="34" charset="0"/>
            </a:endParaRPr>
          </a:p>
          <a:p>
            <a:endParaRPr lang="en-US" dirty="0"/>
          </a:p>
        </p:txBody>
      </p:sp>
    </p:spTree>
    <p:extLst>
      <p:ext uri="{BB962C8B-B14F-4D97-AF65-F5344CB8AC3E}">
        <p14:creationId xmlns:p14="http://schemas.microsoft.com/office/powerpoint/2010/main" val="9954105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a:hlinkClick r:id="" action="ppaction://media"/>
            <a:extLst>
              <a:ext uri="{FF2B5EF4-FFF2-40B4-BE49-F238E27FC236}">
                <a16:creationId xmlns:a16="http://schemas.microsoft.com/office/drawing/2014/main" id="{59D8BA26-4C2B-48DB-BFE4-917E2C745909}"/>
              </a:ext>
            </a:extLst>
          </p:cNvPr>
          <p:cNvPicPr>
            <a:picLocks noGrp="1" noRot="1" noChangeAspect="1"/>
          </p:cNvPicPr>
          <p:nvPr>
            <p:ph idx="1"/>
            <a:videoFile r:link="rId1"/>
          </p:nvPr>
        </p:nvPicPr>
        <p:blipFill>
          <a:blip r:embed="rId3"/>
          <a:stretch>
            <a:fillRect/>
          </a:stretch>
        </p:blipFill>
        <p:spPr>
          <a:xfrm>
            <a:off x="2164080" y="685800"/>
            <a:ext cx="8854440" cy="5715000"/>
          </a:xfrm>
          <a:prstGeom prst="rect">
            <a:avLst/>
          </a:prstGeom>
        </p:spPr>
      </p:pic>
    </p:spTree>
    <p:extLst>
      <p:ext uri="{BB962C8B-B14F-4D97-AF65-F5344CB8AC3E}">
        <p14:creationId xmlns:p14="http://schemas.microsoft.com/office/powerpoint/2010/main" val="1700662433"/>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F4EB0-4912-495D-9A79-C55E54284AC7}"/>
              </a:ext>
            </a:extLst>
          </p:cNvPr>
          <p:cNvSpPr>
            <a:spLocks noGrp="1"/>
          </p:cNvSpPr>
          <p:nvPr>
            <p:ph type="title"/>
          </p:nvPr>
        </p:nvSpPr>
        <p:spPr>
          <a:xfrm>
            <a:off x="2592924" y="624109"/>
            <a:ext cx="8911687" cy="5259855"/>
          </a:xfrm>
        </p:spPr>
        <p:txBody>
          <a:bodyPr>
            <a:normAutofit/>
          </a:bodyPr>
          <a:lstStyle/>
          <a:p>
            <a:pPr algn="ctr"/>
            <a:br>
              <a:rPr lang="en-US" sz="8000" dirty="0">
                <a:solidFill>
                  <a:srgbClr val="FF0000"/>
                </a:solidFill>
              </a:rPr>
            </a:br>
            <a:r>
              <a:rPr lang="en-US" sz="8000" dirty="0">
                <a:solidFill>
                  <a:srgbClr val="FF0000"/>
                </a:solidFill>
              </a:rPr>
              <a:t>Fingerprinting</a:t>
            </a:r>
          </a:p>
        </p:txBody>
      </p:sp>
    </p:spTree>
    <p:extLst>
      <p:ext uri="{BB962C8B-B14F-4D97-AF65-F5344CB8AC3E}">
        <p14:creationId xmlns:p14="http://schemas.microsoft.com/office/powerpoint/2010/main" val="812246326"/>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a:hlinkClick r:id="" action="ppaction://media"/>
            <a:extLst>
              <a:ext uri="{FF2B5EF4-FFF2-40B4-BE49-F238E27FC236}">
                <a16:creationId xmlns:a16="http://schemas.microsoft.com/office/drawing/2014/main" id="{0A383A1D-C4F1-4B9A-863F-6B31CE146B57}"/>
              </a:ext>
            </a:extLst>
          </p:cNvPr>
          <p:cNvPicPr>
            <a:picLocks noGrp="1" noRot="1" noChangeAspect="1"/>
          </p:cNvPicPr>
          <p:nvPr>
            <p:ph idx="1"/>
            <a:videoFile r:link="rId1"/>
          </p:nvPr>
        </p:nvPicPr>
        <p:blipFill>
          <a:blip r:embed="rId3"/>
          <a:stretch>
            <a:fillRect/>
          </a:stretch>
        </p:blipFill>
        <p:spPr>
          <a:xfrm>
            <a:off x="2241755" y="422787"/>
            <a:ext cx="8911687" cy="5525729"/>
          </a:xfrm>
          <a:prstGeom prst="rect">
            <a:avLst/>
          </a:prstGeom>
        </p:spPr>
      </p:pic>
    </p:spTree>
    <p:extLst>
      <p:ext uri="{BB962C8B-B14F-4D97-AF65-F5344CB8AC3E}">
        <p14:creationId xmlns:p14="http://schemas.microsoft.com/office/powerpoint/2010/main" val="397604467"/>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a:hlinkClick r:id="" action="ppaction://media"/>
            <a:extLst>
              <a:ext uri="{FF2B5EF4-FFF2-40B4-BE49-F238E27FC236}">
                <a16:creationId xmlns:a16="http://schemas.microsoft.com/office/drawing/2014/main" id="{CA002AD5-0533-4AD9-BDEA-23BD7136707F}"/>
              </a:ext>
            </a:extLst>
          </p:cNvPr>
          <p:cNvPicPr>
            <a:picLocks noGrp="1" noRot="1" noChangeAspect="1"/>
          </p:cNvPicPr>
          <p:nvPr>
            <p:ph idx="1"/>
            <a:videoFile r:link="rId1"/>
          </p:nvPr>
        </p:nvPicPr>
        <p:blipFill>
          <a:blip r:embed="rId3"/>
          <a:stretch>
            <a:fillRect/>
          </a:stretch>
        </p:blipFill>
        <p:spPr>
          <a:xfrm>
            <a:off x="3195484" y="1307690"/>
            <a:ext cx="7236542" cy="4640826"/>
          </a:xfrm>
          <a:prstGeom prst="rect">
            <a:avLst/>
          </a:prstGeom>
        </p:spPr>
      </p:pic>
    </p:spTree>
    <p:extLst>
      <p:ext uri="{BB962C8B-B14F-4D97-AF65-F5344CB8AC3E}">
        <p14:creationId xmlns:p14="http://schemas.microsoft.com/office/powerpoint/2010/main" val="574142963"/>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a:hlinkClick r:id="" action="ppaction://media"/>
            <a:extLst>
              <a:ext uri="{FF2B5EF4-FFF2-40B4-BE49-F238E27FC236}">
                <a16:creationId xmlns:a16="http://schemas.microsoft.com/office/drawing/2014/main" id="{A860A0F1-FB23-42A6-8591-006FD6F956A1}"/>
              </a:ext>
            </a:extLst>
          </p:cNvPr>
          <p:cNvPicPr>
            <a:picLocks noGrp="1" noRot="1" noChangeAspect="1"/>
          </p:cNvPicPr>
          <p:nvPr>
            <p:ph idx="1"/>
            <a:videoFile r:link="rId1"/>
          </p:nvPr>
        </p:nvPicPr>
        <p:blipFill>
          <a:blip r:embed="rId3"/>
          <a:stretch>
            <a:fillRect/>
          </a:stretch>
        </p:blipFill>
        <p:spPr>
          <a:xfrm>
            <a:off x="2585884" y="914400"/>
            <a:ext cx="8013290" cy="5191432"/>
          </a:xfrm>
          <a:prstGeom prst="rect">
            <a:avLst/>
          </a:prstGeom>
        </p:spPr>
      </p:pic>
    </p:spTree>
    <p:extLst>
      <p:ext uri="{BB962C8B-B14F-4D97-AF65-F5344CB8AC3E}">
        <p14:creationId xmlns:p14="http://schemas.microsoft.com/office/powerpoint/2010/main" val="24543321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a:hlinkClick r:id="" action="ppaction://media"/>
            <a:extLst>
              <a:ext uri="{FF2B5EF4-FFF2-40B4-BE49-F238E27FC236}">
                <a16:creationId xmlns:a16="http://schemas.microsoft.com/office/drawing/2014/main" id="{6FF68844-0A15-4C62-876E-D78C20024349}"/>
              </a:ext>
            </a:extLst>
          </p:cNvPr>
          <p:cNvPicPr>
            <a:picLocks noGrp="1" noRot="1" noChangeAspect="1"/>
          </p:cNvPicPr>
          <p:nvPr>
            <p:ph idx="1"/>
            <a:videoFile r:link="rId1"/>
          </p:nvPr>
        </p:nvPicPr>
        <p:blipFill>
          <a:blip r:embed="rId3"/>
          <a:stretch>
            <a:fillRect/>
          </a:stretch>
        </p:blipFill>
        <p:spPr>
          <a:xfrm>
            <a:off x="2047009" y="550718"/>
            <a:ext cx="9258300" cy="5756564"/>
          </a:xfrm>
          <a:prstGeom prst="rect">
            <a:avLst/>
          </a:prstGeom>
        </p:spPr>
      </p:pic>
    </p:spTree>
    <p:extLst>
      <p:ext uri="{BB962C8B-B14F-4D97-AF65-F5344CB8AC3E}">
        <p14:creationId xmlns:p14="http://schemas.microsoft.com/office/powerpoint/2010/main" val="4195642946"/>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0698F-02E8-4081-B394-7896CAF39331}"/>
              </a:ext>
            </a:extLst>
          </p:cNvPr>
          <p:cNvSpPr>
            <a:spLocks noGrp="1"/>
          </p:cNvSpPr>
          <p:nvPr>
            <p:ph type="title"/>
          </p:nvPr>
        </p:nvSpPr>
        <p:spPr>
          <a:xfrm>
            <a:off x="2592924" y="624109"/>
            <a:ext cx="8911687" cy="5196587"/>
          </a:xfrm>
        </p:spPr>
        <p:txBody>
          <a:bodyPr>
            <a:normAutofit/>
          </a:bodyPr>
          <a:lstStyle/>
          <a:p>
            <a:pPr algn="ctr"/>
            <a:br>
              <a:rPr lang="en-US" sz="7200" b="1" dirty="0"/>
            </a:br>
            <a:r>
              <a:rPr lang="en-US" sz="7200" b="1" dirty="0"/>
              <a:t> Information about Latent and Patent Fingerprints</a:t>
            </a:r>
          </a:p>
        </p:txBody>
      </p:sp>
    </p:spTree>
    <p:extLst>
      <p:ext uri="{BB962C8B-B14F-4D97-AF65-F5344CB8AC3E}">
        <p14:creationId xmlns:p14="http://schemas.microsoft.com/office/powerpoint/2010/main" val="504927776"/>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a:hlinkClick r:id="" action="ppaction://media"/>
            <a:extLst>
              <a:ext uri="{FF2B5EF4-FFF2-40B4-BE49-F238E27FC236}">
                <a16:creationId xmlns:a16="http://schemas.microsoft.com/office/drawing/2014/main" id="{C70B1D9C-6A17-4585-892A-27A11889FE10}"/>
              </a:ext>
            </a:extLst>
          </p:cNvPr>
          <p:cNvPicPr>
            <a:picLocks noGrp="1" noRot="1" noChangeAspect="1"/>
          </p:cNvPicPr>
          <p:nvPr>
            <p:ph idx="1"/>
            <a:videoFile r:link="rId1"/>
          </p:nvPr>
        </p:nvPicPr>
        <p:blipFill>
          <a:blip r:embed="rId3"/>
          <a:stretch>
            <a:fillRect/>
          </a:stretch>
        </p:blipFill>
        <p:spPr>
          <a:xfrm>
            <a:off x="1714500" y="405245"/>
            <a:ext cx="10027227" cy="5787737"/>
          </a:xfrm>
          <a:prstGeom prst="rect">
            <a:avLst/>
          </a:prstGeom>
        </p:spPr>
      </p:pic>
    </p:spTree>
    <p:extLst>
      <p:ext uri="{BB962C8B-B14F-4D97-AF65-F5344CB8AC3E}">
        <p14:creationId xmlns:p14="http://schemas.microsoft.com/office/powerpoint/2010/main" val="173701045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7733C-82B1-4662-AAAB-3F16586123C8}"/>
              </a:ext>
            </a:extLst>
          </p:cNvPr>
          <p:cNvSpPr>
            <a:spLocks noGrp="1"/>
          </p:cNvSpPr>
          <p:nvPr>
            <p:ph type="title"/>
          </p:nvPr>
        </p:nvSpPr>
        <p:spPr>
          <a:xfrm>
            <a:off x="2592924" y="624109"/>
            <a:ext cx="8911687" cy="5678367"/>
          </a:xfrm>
        </p:spPr>
        <p:txBody>
          <a:bodyPr/>
          <a:lstStyle/>
          <a:p>
            <a:br>
              <a:rPr lang="en-US" dirty="0"/>
            </a:br>
            <a:br>
              <a:rPr lang="en-US" dirty="0"/>
            </a:br>
            <a:r>
              <a:rPr lang="en-US" dirty="0"/>
              <a:t>                       </a:t>
            </a:r>
            <a:br>
              <a:rPr lang="en-US" dirty="0"/>
            </a:br>
            <a:r>
              <a:rPr lang="en-US" dirty="0"/>
              <a:t>                   </a:t>
            </a:r>
            <a:r>
              <a:rPr lang="en-US" sz="5400" dirty="0"/>
              <a:t>Latent Prints</a:t>
            </a:r>
            <a:br>
              <a:rPr lang="en-US" sz="5400" dirty="0"/>
            </a:br>
            <a:r>
              <a:rPr lang="en-US" sz="5400" dirty="0"/>
              <a:t>                     Vs.</a:t>
            </a:r>
            <a:br>
              <a:rPr lang="en-US" sz="5400" dirty="0"/>
            </a:br>
            <a:r>
              <a:rPr lang="en-US" sz="5400" dirty="0"/>
              <a:t>             Patent Prints</a:t>
            </a:r>
          </a:p>
        </p:txBody>
      </p:sp>
    </p:spTree>
    <p:extLst>
      <p:ext uri="{BB962C8B-B14F-4D97-AF65-F5344CB8AC3E}">
        <p14:creationId xmlns:p14="http://schemas.microsoft.com/office/powerpoint/2010/main" val="2584859967"/>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DEB24-BAD9-4A28-97E9-54D1A6EC3AE7}"/>
              </a:ext>
            </a:extLst>
          </p:cNvPr>
          <p:cNvSpPr>
            <a:spLocks noGrp="1"/>
          </p:cNvSpPr>
          <p:nvPr>
            <p:ph type="title"/>
          </p:nvPr>
        </p:nvSpPr>
        <p:spPr>
          <a:xfrm>
            <a:off x="2592924" y="624110"/>
            <a:ext cx="8911687" cy="5226084"/>
          </a:xfrm>
        </p:spPr>
        <p:txBody>
          <a:bodyPr/>
          <a:lstStyle/>
          <a:p>
            <a:br>
              <a:rPr lang="en-US" dirty="0"/>
            </a:br>
            <a:r>
              <a:rPr lang="en-US" sz="4800" dirty="0">
                <a:latin typeface="Calibri" panose="020F0502020204030204" pitchFamily="34" charset="0"/>
                <a:cs typeface="Calibri" panose="020F0502020204030204" pitchFamily="34" charset="0"/>
              </a:rPr>
              <a:t>A </a:t>
            </a:r>
            <a:r>
              <a:rPr lang="en-US" sz="4800" u="sng" dirty="0">
                <a:latin typeface="Calibri" panose="020F0502020204030204" pitchFamily="34" charset="0"/>
                <a:cs typeface="Calibri" panose="020F0502020204030204" pitchFamily="34" charset="0"/>
              </a:rPr>
              <a:t>Latent Print </a:t>
            </a:r>
            <a:r>
              <a:rPr lang="en-US" sz="4800" dirty="0">
                <a:latin typeface="Calibri" panose="020F0502020204030204" pitchFamily="34" charset="0"/>
                <a:cs typeface="Calibri" panose="020F0502020204030204" pitchFamily="34" charset="0"/>
              </a:rPr>
              <a:t>is made of the sweat and oil on the skin’s surface.  This type of fingerprint is invisible to the naked eye and requires additional processing in order to be seen</a:t>
            </a:r>
          </a:p>
        </p:txBody>
      </p:sp>
    </p:spTree>
    <p:extLst>
      <p:ext uri="{BB962C8B-B14F-4D97-AF65-F5344CB8AC3E}">
        <p14:creationId xmlns:p14="http://schemas.microsoft.com/office/powerpoint/2010/main" val="35237984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a:hlinkClick r:id="" action="ppaction://media"/>
            <a:extLst>
              <a:ext uri="{FF2B5EF4-FFF2-40B4-BE49-F238E27FC236}">
                <a16:creationId xmlns:a16="http://schemas.microsoft.com/office/drawing/2014/main" id="{DFF02F12-9224-4F56-9659-3B0C371FC3EB}"/>
              </a:ext>
            </a:extLst>
          </p:cNvPr>
          <p:cNvPicPr>
            <a:picLocks noGrp="1" noRot="1" noChangeAspect="1"/>
          </p:cNvPicPr>
          <p:nvPr>
            <p:ph idx="1"/>
            <a:videoFile r:link="rId1"/>
          </p:nvPr>
        </p:nvPicPr>
        <p:blipFill>
          <a:blip/>
          <a:stretch>
            <a:fillRect/>
          </a:stretch>
        </p:blipFill>
        <p:spPr>
          <a:xfrm>
            <a:off x="1917290" y="560439"/>
            <a:ext cx="9163665" cy="5633884"/>
          </a:xfrm>
          <a:prstGeom prst="rect">
            <a:avLst/>
          </a:prstGeom>
        </p:spPr>
      </p:pic>
    </p:spTree>
    <p:extLst>
      <p:ext uri="{BB962C8B-B14F-4D97-AF65-F5344CB8AC3E}">
        <p14:creationId xmlns:p14="http://schemas.microsoft.com/office/powerpoint/2010/main" val="1608606578"/>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E31D3-3B24-47A2-8A70-25E560926066}"/>
              </a:ext>
            </a:extLst>
          </p:cNvPr>
          <p:cNvSpPr>
            <a:spLocks noGrp="1"/>
          </p:cNvSpPr>
          <p:nvPr>
            <p:ph type="title"/>
          </p:nvPr>
        </p:nvSpPr>
        <p:spPr>
          <a:xfrm>
            <a:off x="2592924" y="624109"/>
            <a:ext cx="8911687" cy="5737361"/>
          </a:xfrm>
        </p:spPr>
        <p:txBody>
          <a:bodyPr/>
          <a:lstStyle/>
          <a:p>
            <a:r>
              <a:rPr lang="en-US" dirty="0"/>
              <a:t>About Latent Prints:</a:t>
            </a:r>
            <a:br>
              <a:rPr lang="en-US" dirty="0"/>
            </a:br>
            <a:br>
              <a:rPr lang="en-US" dirty="0"/>
            </a:br>
            <a:r>
              <a:rPr lang="en-US" dirty="0"/>
              <a:t>*Prints are hidden or unseen and require some form of development</a:t>
            </a:r>
            <a:br>
              <a:rPr lang="en-US" dirty="0"/>
            </a:br>
            <a:br>
              <a:rPr lang="en-US" dirty="0"/>
            </a:br>
            <a:r>
              <a:rPr lang="en-US" dirty="0"/>
              <a:t>*Flashlight can be effective for searching</a:t>
            </a:r>
            <a:br>
              <a:rPr lang="en-US" dirty="0"/>
            </a:br>
            <a:br>
              <a:rPr lang="en-US" dirty="0"/>
            </a:br>
            <a:r>
              <a:rPr lang="en-US" dirty="0"/>
              <a:t>*If located, photograph prior to processing and recovering</a:t>
            </a:r>
          </a:p>
        </p:txBody>
      </p:sp>
    </p:spTree>
    <p:extLst>
      <p:ext uri="{BB962C8B-B14F-4D97-AF65-F5344CB8AC3E}">
        <p14:creationId xmlns:p14="http://schemas.microsoft.com/office/powerpoint/2010/main" val="1050574660"/>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A555C-D286-4C8D-8D22-8156ABAA58CA}"/>
              </a:ext>
            </a:extLst>
          </p:cNvPr>
          <p:cNvSpPr>
            <a:spLocks noGrp="1"/>
          </p:cNvSpPr>
          <p:nvPr>
            <p:ph type="title"/>
          </p:nvPr>
        </p:nvSpPr>
        <p:spPr>
          <a:xfrm>
            <a:off x="2592924" y="624109"/>
            <a:ext cx="8911687" cy="5501387"/>
          </a:xfrm>
        </p:spPr>
        <p:txBody>
          <a:bodyPr/>
          <a:lstStyle/>
          <a:p>
            <a:br>
              <a:rPr lang="en-US" dirty="0"/>
            </a:br>
            <a:br>
              <a:rPr lang="en-US" dirty="0"/>
            </a:br>
            <a:br>
              <a:rPr lang="en-US" dirty="0"/>
            </a:br>
            <a:r>
              <a:rPr lang="en-US" sz="6000" dirty="0"/>
              <a:t>A </a:t>
            </a:r>
            <a:r>
              <a:rPr lang="en-US" sz="6000" b="1" dirty="0"/>
              <a:t>Patent Print </a:t>
            </a:r>
            <a:r>
              <a:rPr lang="en-US" sz="6000" dirty="0"/>
              <a:t>can be made by blood, grease, ink, or dirt. </a:t>
            </a:r>
          </a:p>
        </p:txBody>
      </p:sp>
    </p:spTree>
    <p:extLst>
      <p:ext uri="{BB962C8B-B14F-4D97-AF65-F5344CB8AC3E}">
        <p14:creationId xmlns:p14="http://schemas.microsoft.com/office/powerpoint/2010/main" val="2404952797"/>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C4A64-F2E1-43AA-8C79-82F66ED986EC}"/>
              </a:ext>
            </a:extLst>
          </p:cNvPr>
          <p:cNvSpPr>
            <a:spLocks noGrp="1"/>
          </p:cNvSpPr>
          <p:nvPr>
            <p:ph type="title"/>
          </p:nvPr>
        </p:nvSpPr>
        <p:spPr>
          <a:xfrm>
            <a:off x="2592924" y="624109"/>
            <a:ext cx="8911687" cy="5737361"/>
          </a:xfrm>
        </p:spPr>
        <p:txBody>
          <a:bodyPr/>
          <a:lstStyle/>
          <a:p>
            <a:r>
              <a:rPr lang="en-US" dirty="0"/>
              <a:t>Patent Prints:</a:t>
            </a:r>
            <a:br>
              <a:rPr lang="en-US" dirty="0"/>
            </a:br>
            <a:br>
              <a:rPr lang="en-US" dirty="0"/>
            </a:br>
            <a:r>
              <a:rPr lang="en-US" dirty="0"/>
              <a:t>*Photograph and collect if possible</a:t>
            </a:r>
            <a:br>
              <a:rPr lang="en-US" dirty="0"/>
            </a:br>
            <a:br>
              <a:rPr lang="en-US" dirty="0"/>
            </a:br>
            <a:r>
              <a:rPr lang="en-US" dirty="0"/>
              <a:t>*Print is visible without any development</a:t>
            </a:r>
            <a:br>
              <a:rPr lang="en-US" dirty="0"/>
            </a:br>
            <a:br>
              <a:rPr lang="en-US" dirty="0"/>
            </a:br>
            <a:r>
              <a:rPr lang="en-US" dirty="0"/>
              <a:t>*Visible prints can be left in material such as blood, oil, grease, or another containment  </a:t>
            </a:r>
          </a:p>
        </p:txBody>
      </p:sp>
    </p:spTree>
    <p:extLst>
      <p:ext uri="{BB962C8B-B14F-4D97-AF65-F5344CB8AC3E}">
        <p14:creationId xmlns:p14="http://schemas.microsoft.com/office/powerpoint/2010/main" val="452576678"/>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3189C7-5D93-4131-9846-F8C1F76F2B15}"/>
              </a:ext>
            </a:extLst>
          </p:cNvPr>
          <p:cNvSpPr>
            <a:spLocks noGrp="1"/>
          </p:cNvSpPr>
          <p:nvPr>
            <p:ph type="title"/>
          </p:nvPr>
        </p:nvSpPr>
        <p:spPr>
          <a:xfrm>
            <a:off x="2592924" y="624110"/>
            <a:ext cx="8911687" cy="5855348"/>
          </a:xfrm>
        </p:spPr>
        <p:txBody>
          <a:bodyPr/>
          <a:lstStyle/>
          <a:p>
            <a:br>
              <a:rPr lang="en-US" dirty="0"/>
            </a:br>
            <a:br>
              <a:rPr lang="en-US" dirty="0"/>
            </a:br>
            <a:r>
              <a:rPr lang="en-US" dirty="0"/>
              <a:t>     Three types of Fingerprint Patterns:</a:t>
            </a:r>
            <a:br>
              <a:rPr lang="en-US" dirty="0"/>
            </a:br>
            <a:br>
              <a:rPr lang="en-US" dirty="0"/>
            </a:br>
            <a:r>
              <a:rPr lang="en-US" dirty="0"/>
              <a:t>*Arch</a:t>
            </a:r>
            <a:br>
              <a:rPr lang="en-US" dirty="0"/>
            </a:br>
            <a:br>
              <a:rPr lang="en-US" dirty="0"/>
            </a:br>
            <a:r>
              <a:rPr lang="en-US" dirty="0"/>
              <a:t>*Loop</a:t>
            </a:r>
            <a:br>
              <a:rPr lang="en-US" dirty="0"/>
            </a:br>
            <a:br>
              <a:rPr lang="en-US" dirty="0"/>
            </a:br>
            <a:r>
              <a:rPr lang="en-US" dirty="0"/>
              <a:t>*Whorl</a:t>
            </a:r>
          </a:p>
        </p:txBody>
      </p:sp>
    </p:spTree>
    <p:extLst>
      <p:ext uri="{BB962C8B-B14F-4D97-AF65-F5344CB8AC3E}">
        <p14:creationId xmlns:p14="http://schemas.microsoft.com/office/powerpoint/2010/main" val="1643596299"/>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a:hlinkClick r:id="" action="ppaction://media"/>
            <a:extLst>
              <a:ext uri="{FF2B5EF4-FFF2-40B4-BE49-F238E27FC236}">
                <a16:creationId xmlns:a16="http://schemas.microsoft.com/office/drawing/2014/main" id="{22AA7FA4-630A-4D94-B9DA-9C7C795924C8}"/>
              </a:ext>
            </a:extLst>
          </p:cNvPr>
          <p:cNvPicPr>
            <a:picLocks noGrp="1" noRot="1" noChangeAspect="1"/>
          </p:cNvPicPr>
          <p:nvPr>
            <p:ph idx="1"/>
            <a:videoFile r:link="rId1"/>
          </p:nvPr>
        </p:nvPicPr>
        <p:blipFill>
          <a:blip r:embed="rId3"/>
          <a:stretch>
            <a:fillRect/>
          </a:stretch>
        </p:blipFill>
        <p:spPr>
          <a:xfrm>
            <a:off x="2831690" y="668594"/>
            <a:ext cx="8268929" cy="5486400"/>
          </a:xfrm>
          <a:prstGeom prst="rect">
            <a:avLst/>
          </a:prstGeom>
        </p:spPr>
      </p:pic>
    </p:spTree>
    <p:extLst>
      <p:ext uri="{BB962C8B-B14F-4D97-AF65-F5344CB8AC3E}">
        <p14:creationId xmlns:p14="http://schemas.microsoft.com/office/powerpoint/2010/main" val="3422267583"/>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5E18F-8156-4131-B9AD-01555B3412B6}"/>
              </a:ext>
            </a:extLst>
          </p:cNvPr>
          <p:cNvSpPr>
            <a:spLocks noGrp="1"/>
          </p:cNvSpPr>
          <p:nvPr>
            <p:ph type="title"/>
          </p:nvPr>
        </p:nvSpPr>
        <p:spPr>
          <a:xfrm>
            <a:off x="2592924" y="624109"/>
            <a:ext cx="8911687" cy="5796355"/>
          </a:xfrm>
        </p:spPr>
        <p:txBody>
          <a:bodyPr/>
          <a:lstStyle/>
          <a:p>
            <a:r>
              <a:rPr lang="en-US" dirty="0"/>
              <a:t>Different types of points for Fingerprint Comparison:</a:t>
            </a:r>
            <a:br>
              <a:rPr lang="en-US" dirty="0"/>
            </a:br>
            <a:br>
              <a:rPr lang="en-US" dirty="0"/>
            </a:br>
            <a:r>
              <a:rPr lang="en-US" dirty="0"/>
              <a:t>*Bifurcation</a:t>
            </a:r>
            <a:br>
              <a:rPr lang="en-US" dirty="0"/>
            </a:br>
            <a:br>
              <a:rPr lang="en-US" dirty="0"/>
            </a:br>
            <a:r>
              <a:rPr lang="en-US" dirty="0"/>
              <a:t>*Ending Ridge</a:t>
            </a:r>
            <a:br>
              <a:rPr lang="en-US" dirty="0"/>
            </a:br>
            <a:br>
              <a:rPr lang="en-US" dirty="0"/>
            </a:br>
            <a:r>
              <a:rPr lang="en-US" dirty="0"/>
              <a:t>*Dot</a:t>
            </a:r>
          </a:p>
        </p:txBody>
      </p:sp>
    </p:spTree>
    <p:extLst>
      <p:ext uri="{BB962C8B-B14F-4D97-AF65-F5344CB8AC3E}">
        <p14:creationId xmlns:p14="http://schemas.microsoft.com/office/powerpoint/2010/main" val="2278697021"/>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DD8CA-B883-48B1-BC87-4AFB8C29B5B6}"/>
              </a:ext>
            </a:extLst>
          </p:cNvPr>
          <p:cNvSpPr>
            <a:spLocks noGrp="1"/>
          </p:cNvSpPr>
          <p:nvPr>
            <p:ph type="title"/>
          </p:nvPr>
        </p:nvSpPr>
        <p:spPr>
          <a:xfrm>
            <a:off x="2592924" y="624110"/>
            <a:ext cx="8911687" cy="5550548"/>
          </a:xfrm>
        </p:spPr>
        <p:txBody>
          <a:bodyPr/>
          <a:lstStyle/>
          <a:p>
            <a:br>
              <a:rPr lang="en-US" b="1" u="sng" dirty="0"/>
            </a:br>
            <a:br>
              <a:rPr lang="en-US" b="1" u="sng" dirty="0"/>
            </a:br>
            <a:r>
              <a:rPr lang="en-US" sz="6000" b="1" u="sng" dirty="0"/>
              <a:t>Bifurcation</a:t>
            </a:r>
            <a:r>
              <a:rPr lang="en-US" sz="6000" dirty="0"/>
              <a:t> refers to when a ridge splits into two ridges.</a:t>
            </a:r>
          </a:p>
        </p:txBody>
      </p:sp>
    </p:spTree>
    <p:extLst>
      <p:ext uri="{BB962C8B-B14F-4D97-AF65-F5344CB8AC3E}">
        <p14:creationId xmlns:p14="http://schemas.microsoft.com/office/powerpoint/2010/main" val="1800403861"/>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C9D96-9A00-4064-A689-0CF6B832BB9B}"/>
              </a:ext>
            </a:extLst>
          </p:cNvPr>
          <p:cNvSpPr>
            <a:spLocks noGrp="1"/>
          </p:cNvSpPr>
          <p:nvPr>
            <p:ph type="title"/>
          </p:nvPr>
        </p:nvSpPr>
        <p:spPr>
          <a:xfrm>
            <a:off x="2592924" y="624110"/>
            <a:ext cx="8911687" cy="5786522"/>
          </a:xfrm>
        </p:spPr>
        <p:txBody>
          <a:bodyPr/>
          <a:lstStyle/>
          <a:p>
            <a:br>
              <a:rPr lang="en-US" dirty="0"/>
            </a:br>
            <a:br>
              <a:rPr lang="en-US" dirty="0"/>
            </a:br>
            <a:br>
              <a:rPr lang="en-US" dirty="0"/>
            </a:br>
            <a:r>
              <a:rPr lang="en-US" sz="4800" dirty="0"/>
              <a:t>An </a:t>
            </a:r>
            <a:r>
              <a:rPr lang="en-US" sz="4800" b="1" dirty="0"/>
              <a:t>Ending Ridge </a:t>
            </a:r>
            <a:r>
              <a:rPr lang="en-US" sz="4800" dirty="0"/>
              <a:t>is defined as the point where a ridge ends abruptly.</a:t>
            </a:r>
          </a:p>
        </p:txBody>
      </p:sp>
    </p:spTree>
    <p:extLst>
      <p:ext uri="{BB962C8B-B14F-4D97-AF65-F5344CB8AC3E}">
        <p14:creationId xmlns:p14="http://schemas.microsoft.com/office/powerpoint/2010/main" val="3323267357"/>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EF38B-3DF5-4ED8-805E-77ACD554EBAB}"/>
              </a:ext>
            </a:extLst>
          </p:cNvPr>
          <p:cNvSpPr>
            <a:spLocks noGrp="1"/>
          </p:cNvSpPr>
          <p:nvPr>
            <p:ph type="title"/>
          </p:nvPr>
        </p:nvSpPr>
        <p:spPr>
          <a:xfrm>
            <a:off x="2592924" y="624110"/>
            <a:ext cx="8911687" cy="4862290"/>
          </a:xfrm>
        </p:spPr>
        <p:txBody>
          <a:bodyPr/>
          <a:lstStyle/>
          <a:p>
            <a:br>
              <a:rPr lang="en-US" dirty="0"/>
            </a:br>
            <a:br>
              <a:rPr lang="en-US" dirty="0"/>
            </a:br>
            <a:br>
              <a:rPr lang="en-US" dirty="0"/>
            </a:br>
            <a:r>
              <a:rPr lang="en-US" sz="4800" dirty="0"/>
              <a:t>A </a:t>
            </a:r>
            <a:r>
              <a:rPr lang="en-US" sz="4800" b="1" dirty="0"/>
              <a:t>Dot </a:t>
            </a:r>
            <a:r>
              <a:rPr lang="en-US" sz="4800" dirty="0"/>
              <a:t>is a characteristic of a ridge and is used as point of comparison</a:t>
            </a:r>
            <a:endParaRPr lang="en-US" sz="4800" b="1" dirty="0"/>
          </a:p>
        </p:txBody>
      </p:sp>
    </p:spTree>
    <p:extLst>
      <p:ext uri="{BB962C8B-B14F-4D97-AF65-F5344CB8AC3E}">
        <p14:creationId xmlns:p14="http://schemas.microsoft.com/office/powerpoint/2010/main" val="1610617298"/>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8DAD1-7527-4D73-8B88-F90FEFBF364F}"/>
              </a:ext>
            </a:extLst>
          </p:cNvPr>
          <p:cNvSpPr>
            <a:spLocks noGrp="1"/>
          </p:cNvSpPr>
          <p:nvPr>
            <p:ph type="title"/>
          </p:nvPr>
        </p:nvSpPr>
        <p:spPr>
          <a:xfrm>
            <a:off x="2592924" y="624110"/>
            <a:ext cx="8911687" cy="4488664"/>
          </a:xfrm>
        </p:spPr>
        <p:txBody>
          <a:bodyPr/>
          <a:lstStyle/>
          <a:p>
            <a:br>
              <a:rPr lang="en-US" dirty="0"/>
            </a:br>
            <a:br>
              <a:rPr lang="en-US" dirty="0"/>
            </a:br>
            <a:r>
              <a:rPr lang="en-US" sz="5400" dirty="0"/>
              <a:t>A </a:t>
            </a:r>
            <a:r>
              <a:rPr lang="en-US" sz="5400" b="1" dirty="0"/>
              <a:t>Plastic Print </a:t>
            </a:r>
            <a:r>
              <a:rPr lang="en-US" sz="5400" dirty="0"/>
              <a:t>is left in a three-dimensional medium like clay or wax.</a:t>
            </a:r>
          </a:p>
        </p:txBody>
      </p:sp>
    </p:spTree>
    <p:extLst>
      <p:ext uri="{BB962C8B-B14F-4D97-AF65-F5344CB8AC3E}">
        <p14:creationId xmlns:p14="http://schemas.microsoft.com/office/powerpoint/2010/main" val="29884737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a:hlinkClick r:id="" action="ppaction://media"/>
            <a:extLst>
              <a:ext uri="{FF2B5EF4-FFF2-40B4-BE49-F238E27FC236}">
                <a16:creationId xmlns:a16="http://schemas.microsoft.com/office/drawing/2014/main" id="{9769D362-C9F5-42CE-85DB-6C3D05C146E5}"/>
              </a:ext>
            </a:extLst>
          </p:cNvPr>
          <p:cNvPicPr>
            <a:picLocks noGrp="1" noRot="1" noChangeAspect="1"/>
          </p:cNvPicPr>
          <p:nvPr>
            <p:ph idx="1"/>
            <a:videoFile r:link="rId1"/>
          </p:nvPr>
        </p:nvPicPr>
        <p:blipFill>
          <a:blip r:embed="rId3"/>
          <a:stretch>
            <a:fillRect/>
          </a:stretch>
        </p:blipFill>
        <p:spPr>
          <a:xfrm>
            <a:off x="1756064" y="955964"/>
            <a:ext cx="9621981" cy="5403272"/>
          </a:xfrm>
          <a:prstGeom prst="rect">
            <a:avLst/>
          </a:prstGeom>
        </p:spPr>
      </p:pic>
    </p:spTree>
    <p:extLst>
      <p:ext uri="{BB962C8B-B14F-4D97-AF65-F5344CB8AC3E}">
        <p14:creationId xmlns:p14="http://schemas.microsoft.com/office/powerpoint/2010/main" val="244895437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363BC-22A8-4BC0-AE75-8D241BD1CD3C}"/>
              </a:ext>
            </a:extLst>
          </p:cNvPr>
          <p:cNvSpPr>
            <a:spLocks noGrp="1"/>
          </p:cNvSpPr>
          <p:nvPr>
            <p:ph type="title"/>
          </p:nvPr>
        </p:nvSpPr>
        <p:spPr>
          <a:xfrm>
            <a:off x="2592924" y="624109"/>
            <a:ext cx="8911687" cy="5658703"/>
          </a:xfrm>
        </p:spPr>
        <p:txBody>
          <a:bodyPr/>
          <a:lstStyle/>
          <a:p>
            <a:r>
              <a:rPr lang="en-US" dirty="0"/>
              <a:t>Information that should be recorded when developing fingerprints:</a:t>
            </a:r>
            <a:br>
              <a:rPr lang="en-US" dirty="0"/>
            </a:br>
            <a:br>
              <a:rPr lang="en-US" dirty="0"/>
            </a:br>
            <a:r>
              <a:rPr lang="en-US" dirty="0"/>
              <a:t>*Date</a:t>
            </a:r>
            <a:br>
              <a:rPr lang="en-US" dirty="0"/>
            </a:br>
            <a:br>
              <a:rPr lang="en-US" dirty="0"/>
            </a:br>
            <a:r>
              <a:rPr lang="en-US" dirty="0"/>
              <a:t>*Case Number</a:t>
            </a:r>
            <a:br>
              <a:rPr lang="en-US" dirty="0"/>
            </a:br>
            <a:br>
              <a:rPr lang="en-US" dirty="0"/>
            </a:br>
            <a:r>
              <a:rPr lang="en-US" dirty="0"/>
              <a:t>*Description of lift location</a:t>
            </a:r>
            <a:br>
              <a:rPr lang="en-US" dirty="0"/>
            </a:br>
            <a:br>
              <a:rPr lang="en-US" dirty="0"/>
            </a:br>
            <a:r>
              <a:rPr lang="en-US" dirty="0"/>
              <a:t>*Initials of official</a:t>
            </a:r>
          </a:p>
        </p:txBody>
      </p:sp>
    </p:spTree>
    <p:extLst>
      <p:ext uri="{BB962C8B-B14F-4D97-AF65-F5344CB8AC3E}">
        <p14:creationId xmlns:p14="http://schemas.microsoft.com/office/powerpoint/2010/main" val="3096468514"/>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033D0-F3E4-4A4E-8854-E378F3E29B9A}"/>
              </a:ext>
            </a:extLst>
          </p:cNvPr>
          <p:cNvSpPr>
            <a:spLocks noGrp="1"/>
          </p:cNvSpPr>
          <p:nvPr>
            <p:ph type="title"/>
          </p:nvPr>
        </p:nvSpPr>
        <p:spPr>
          <a:xfrm>
            <a:off x="2592924" y="624109"/>
            <a:ext cx="8911687" cy="5903299"/>
          </a:xfrm>
        </p:spPr>
        <p:txBody>
          <a:bodyPr>
            <a:noAutofit/>
          </a:bodyPr>
          <a:lstStyle/>
          <a:p>
            <a:r>
              <a:rPr lang="en-US" sz="4800" b="0" i="0" dirty="0">
                <a:solidFill>
                  <a:srgbClr val="444444"/>
                </a:solidFill>
                <a:effectLst/>
                <a:latin typeface="Roboto" panose="02000000000000000000" pitchFamily="2" charset="0"/>
              </a:rPr>
              <a:t>A </a:t>
            </a:r>
            <a:r>
              <a:rPr lang="en-US" sz="4800" b="1" i="0" u="sng" dirty="0">
                <a:solidFill>
                  <a:srgbClr val="444444"/>
                </a:solidFill>
                <a:effectLst/>
                <a:latin typeface="Roboto" panose="02000000000000000000" pitchFamily="2" charset="0"/>
              </a:rPr>
              <a:t>criminal investigation </a:t>
            </a:r>
            <a:r>
              <a:rPr lang="en-US" sz="4800" b="0" i="0" dirty="0">
                <a:solidFill>
                  <a:srgbClr val="444444"/>
                </a:solidFill>
                <a:effectLst/>
                <a:latin typeface="Roboto" panose="02000000000000000000" pitchFamily="2" charset="0"/>
              </a:rPr>
              <a:t>is an undertaking that seeks, collects, and gathers evidence of a crime for a case or specific purpose . A criminal investigator looks for clues and evidence to determine whether a crime has taken place.</a:t>
            </a:r>
            <a:endParaRPr lang="en-US" sz="4800" dirty="0"/>
          </a:p>
        </p:txBody>
      </p:sp>
    </p:spTree>
    <p:extLst>
      <p:ext uri="{BB962C8B-B14F-4D97-AF65-F5344CB8AC3E}">
        <p14:creationId xmlns:p14="http://schemas.microsoft.com/office/powerpoint/2010/main" val="1253141540"/>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a:hlinkClick r:id="" action="ppaction://media"/>
            <a:extLst>
              <a:ext uri="{FF2B5EF4-FFF2-40B4-BE49-F238E27FC236}">
                <a16:creationId xmlns:a16="http://schemas.microsoft.com/office/drawing/2014/main" id="{6A682317-C69F-4AA7-823C-4D385B3C7A63}"/>
              </a:ext>
            </a:extLst>
          </p:cNvPr>
          <p:cNvPicPr>
            <a:picLocks noGrp="1" noRot="1" noChangeAspect="1"/>
          </p:cNvPicPr>
          <p:nvPr>
            <p:ph idx="1"/>
            <a:videoFile r:link="rId1"/>
          </p:nvPr>
        </p:nvPicPr>
        <p:blipFill>
          <a:blip r:embed="rId3"/>
          <a:stretch>
            <a:fillRect/>
          </a:stretch>
        </p:blipFill>
        <p:spPr>
          <a:xfrm>
            <a:off x="2369574" y="717755"/>
            <a:ext cx="8534400" cy="5545393"/>
          </a:xfrm>
          <a:prstGeom prst="rect">
            <a:avLst/>
          </a:prstGeom>
        </p:spPr>
      </p:pic>
    </p:spTree>
    <p:extLst>
      <p:ext uri="{BB962C8B-B14F-4D97-AF65-F5344CB8AC3E}">
        <p14:creationId xmlns:p14="http://schemas.microsoft.com/office/powerpoint/2010/main" val="2480274063"/>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6C4FF-1383-47DD-AAB9-DA76AAC548D4}"/>
              </a:ext>
            </a:extLst>
          </p:cNvPr>
          <p:cNvSpPr>
            <a:spLocks noGrp="1"/>
          </p:cNvSpPr>
          <p:nvPr>
            <p:ph type="title"/>
          </p:nvPr>
        </p:nvSpPr>
        <p:spPr>
          <a:xfrm>
            <a:off x="2592924" y="624110"/>
            <a:ext cx="8911687" cy="5861096"/>
          </a:xfrm>
        </p:spPr>
        <p:txBody>
          <a:bodyPr>
            <a:normAutofit fontScale="90000"/>
          </a:bodyPr>
          <a:lstStyle/>
          <a:p>
            <a:pPr marL="342900" marR="0" lvl="0" indent="-342900">
              <a:spcBef>
                <a:spcPts val="0"/>
              </a:spcBef>
              <a:spcAft>
                <a:spcPts val="0"/>
              </a:spcAft>
              <a:tabLst>
                <a:tab pos="457200" algn="l"/>
              </a:tabLst>
            </a:pPr>
            <a:r>
              <a:rPr lang="en-US" sz="27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2700" u="sng"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Bias: </a:t>
            </a:r>
            <a:r>
              <a:rPr lang="en-US" sz="27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  A highly personal and unreasoned distortion of judgment. </a:t>
            </a:r>
            <a:br>
              <a:rPr lang="en-US" sz="2700" dirty="0">
                <a:solidFill>
                  <a:srgbClr val="FF0000"/>
                </a:solidFill>
                <a:effectLst/>
                <a:latin typeface="Palatino"/>
                <a:ea typeface="Times New Roman" panose="02020603050405020304" pitchFamily="18" charset="0"/>
                <a:cs typeface="Times New Roman" panose="02020603050405020304" pitchFamily="18" charset="0"/>
              </a:rPr>
            </a:br>
            <a:r>
              <a:rPr lang="en-US" sz="2700" u="none" strike="noStrike"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 </a:t>
            </a:r>
            <a:br>
              <a:rPr lang="en-US" sz="2700" dirty="0">
                <a:solidFill>
                  <a:srgbClr val="FF0000"/>
                </a:solidFill>
                <a:effectLst/>
                <a:latin typeface="Palatino"/>
                <a:ea typeface="Times New Roman" panose="02020603050405020304" pitchFamily="18" charset="0"/>
                <a:cs typeface="Times New Roman" panose="02020603050405020304" pitchFamily="18" charset="0"/>
              </a:rPr>
            </a:br>
            <a:r>
              <a:rPr lang="en-US" sz="2700" u="sng"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Crime:</a:t>
            </a:r>
            <a:r>
              <a:rPr lang="en-US" sz="27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  An act or omission forbidden by law and punishable by a fine, imprisonment, or even death. Crimes and their penalties are established and defined by state and federal statutes and local ordinances. </a:t>
            </a:r>
            <a:br>
              <a:rPr lang="en-US" sz="2700" dirty="0">
                <a:solidFill>
                  <a:srgbClr val="FF0000"/>
                </a:solidFill>
                <a:effectLst/>
                <a:latin typeface="Palatino"/>
                <a:ea typeface="Times New Roman" panose="02020603050405020304" pitchFamily="18" charset="0"/>
                <a:cs typeface="Times New Roman" panose="02020603050405020304" pitchFamily="18" charset="0"/>
              </a:rPr>
            </a:br>
            <a:r>
              <a:rPr lang="en-US" sz="27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 </a:t>
            </a:r>
            <a:br>
              <a:rPr lang="en-US" sz="2700" dirty="0">
                <a:solidFill>
                  <a:srgbClr val="FF0000"/>
                </a:solidFill>
                <a:effectLst/>
                <a:latin typeface="Palatino"/>
                <a:ea typeface="Times New Roman" panose="02020603050405020304" pitchFamily="18" charset="0"/>
                <a:cs typeface="Times New Roman" panose="02020603050405020304" pitchFamily="18" charset="0"/>
              </a:rPr>
            </a:br>
            <a:r>
              <a:rPr lang="en-US" sz="2700" u="sng"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Circumstantial Evidence:</a:t>
            </a:r>
            <a:r>
              <a:rPr lang="en-US" sz="27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  Not based on actual personal knowledge or observation of the facts in controversy, but of other facts from which deductions are drawn, showing indirectly the facts sought to be proved. </a:t>
            </a:r>
            <a:br>
              <a:rPr lang="en-US" sz="2700" dirty="0">
                <a:solidFill>
                  <a:srgbClr val="FF0000"/>
                </a:solidFill>
                <a:effectLst/>
                <a:latin typeface="Palatino"/>
                <a:ea typeface="Times New Roman" panose="02020603050405020304" pitchFamily="18" charset="0"/>
                <a:cs typeface="Times New Roman" panose="02020603050405020304" pitchFamily="18" charset="0"/>
              </a:rPr>
            </a:br>
            <a:r>
              <a:rPr lang="en-US" sz="27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 </a:t>
            </a:r>
            <a:br>
              <a:rPr lang="en-US" sz="2700" dirty="0">
                <a:solidFill>
                  <a:srgbClr val="FF0000"/>
                </a:solidFill>
                <a:effectLst/>
                <a:latin typeface="Palatino"/>
                <a:ea typeface="Times New Roman" panose="02020603050405020304" pitchFamily="18" charset="0"/>
                <a:cs typeface="Times New Roman" panose="02020603050405020304" pitchFamily="18" charset="0"/>
              </a:rPr>
            </a:br>
            <a:r>
              <a:rPr lang="en-US" sz="2700" u="sng"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Complainant:</a:t>
            </a:r>
            <a:r>
              <a:rPr lang="en-US" sz="27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  Person requesting an investigation or that action is taken. Is often the victim of a crime. </a:t>
            </a:r>
            <a:br>
              <a:rPr lang="en-US" sz="2400" dirty="0">
                <a:solidFill>
                  <a:srgbClr val="FF0000"/>
                </a:solidFill>
                <a:effectLst/>
                <a:latin typeface="Palatino"/>
                <a:ea typeface="Times New Roman" panose="02020603050405020304" pitchFamily="18" charset="0"/>
                <a:cs typeface="Times New Roman" panose="02020603050405020304" pitchFamily="18" charset="0"/>
              </a:rPr>
            </a:br>
            <a:r>
              <a:rPr lang="en-US" sz="2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 </a:t>
            </a:r>
            <a:br>
              <a:rPr lang="en-US" sz="1800" dirty="0">
                <a:solidFill>
                  <a:srgbClr val="FF0000"/>
                </a:solidFill>
                <a:effectLst/>
                <a:latin typeface="Palatino"/>
                <a:ea typeface="Times New Roman" panose="02020603050405020304" pitchFamily="18" charset="0"/>
                <a:cs typeface="Times New Roman" panose="02020603050405020304" pitchFamily="18" charset="0"/>
              </a:rPr>
            </a:br>
            <a:endParaRPr lang="en-US" dirty="0"/>
          </a:p>
        </p:txBody>
      </p:sp>
    </p:spTree>
    <p:extLst>
      <p:ext uri="{BB962C8B-B14F-4D97-AF65-F5344CB8AC3E}">
        <p14:creationId xmlns:p14="http://schemas.microsoft.com/office/powerpoint/2010/main" val="1909301953"/>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E62FB-0E32-455E-90D0-A04DAB5A1286}"/>
              </a:ext>
            </a:extLst>
          </p:cNvPr>
          <p:cNvSpPr>
            <a:spLocks noGrp="1"/>
          </p:cNvSpPr>
          <p:nvPr>
            <p:ph type="title"/>
          </p:nvPr>
        </p:nvSpPr>
        <p:spPr>
          <a:xfrm>
            <a:off x="2592924" y="624110"/>
            <a:ext cx="8911687" cy="6233890"/>
          </a:xfrm>
        </p:spPr>
        <p:txBody>
          <a:bodyPr>
            <a:noAutofit/>
          </a:bodyPr>
          <a:lstStyle/>
          <a:p>
            <a:pPr marL="342900" marR="0" lvl="0" indent="-342900">
              <a:spcBef>
                <a:spcPts val="0"/>
              </a:spcBef>
              <a:spcAft>
                <a:spcPts val="0"/>
              </a:spcAft>
              <a:tabLst>
                <a:tab pos="457200" algn="l"/>
              </a:tabLst>
            </a:pPr>
            <a:r>
              <a:rPr lang="en-US" sz="4000" b="1" dirty="0">
                <a:effectLst/>
                <a:latin typeface="Calibri" panose="020F0502020204030204" pitchFamily="34" charset="0"/>
                <a:ea typeface="Times New Roman" panose="02020603050405020304" pitchFamily="18" charset="0"/>
                <a:cs typeface="Calibri" panose="020F0502020204030204" pitchFamily="34" charset="0"/>
              </a:rPr>
              <a:t>     </a:t>
            </a:r>
            <a:r>
              <a:rPr lang="en-US" sz="4000" b="1" u="sng" dirty="0">
                <a:effectLst/>
                <a:latin typeface="Calibri" panose="020F0502020204030204" pitchFamily="34" charset="0"/>
                <a:ea typeface="Times New Roman" panose="02020603050405020304" pitchFamily="18" charset="0"/>
                <a:cs typeface="Calibri" panose="020F0502020204030204" pitchFamily="34" charset="0"/>
              </a:rPr>
              <a:t>Information:  </a:t>
            </a:r>
            <a:r>
              <a:rPr lang="en-US" sz="4000" dirty="0">
                <a:effectLst/>
                <a:latin typeface="Calibri" panose="020F0502020204030204" pitchFamily="34" charset="0"/>
                <a:ea typeface="Times New Roman" panose="02020603050405020304" pitchFamily="18" charset="0"/>
                <a:cs typeface="Calibri" panose="020F0502020204030204" pitchFamily="34" charset="0"/>
              </a:rPr>
              <a:t>The knowledge a criminal investigator gathers from other persons (victims, witnesses, suspects) and other legitimate sources (records, reports, etc.) Instrumentation or forensic science: The techniques that help in the solution of the crime.  Consists of fingerprints, serology, ballistics, and DNA analysis, etc. </a:t>
            </a:r>
            <a:br>
              <a:rPr lang="en-US" sz="2800" dirty="0">
                <a:effectLst/>
                <a:latin typeface="Calibri" panose="020F0502020204030204" pitchFamily="34" charset="0"/>
                <a:ea typeface="Times New Roman" panose="02020603050405020304" pitchFamily="18" charset="0"/>
                <a:cs typeface="Times New Roman" panose="02020603050405020304" pitchFamily="18" charset="0"/>
              </a:rPr>
            </a:br>
            <a:br>
              <a:rPr lang="en-US" sz="2800" dirty="0">
                <a:effectLst/>
                <a:latin typeface="Palatino"/>
                <a:ea typeface="Times New Roman" panose="02020603050405020304" pitchFamily="18" charset="0"/>
                <a:cs typeface="Times New Roman" panose="02020603050405020304" pitchFamily="18" charset="0"/>
              </a:rPr>
            </a:br>
            <a:br>
              <a:rPr lang="en-US" sz="2800" dirty="0">
                <a:effectLst/>
                <a:latin typeface="Palatino"/>
                <a:ea typeface="Times New Roman" panose="02020603050405020304" pitchFamily="18" charset="0"/>
                <a:cs typeface="Times New Roman" panose="02020603050405020304" pitchFamily="18" charset="0"/>
              </a:rPr>
            </a:br>
            <a:endParaRPr lang="en-US" sz="2800" dirty="0"/>
          </a:p>
        </p:txBody>
      </p:sp>
    </p:spTree>
    <p:extLst>
      <p:ext uri="{BB962C8B-B14F-4D97-AF65-F5344CB8AC3E}">
        <p14:creationId xmlns:p14="http://schemas.microsoft.com/office/powerpoint/2010/main" val="1324474631"/>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88CA1-73D6-4541-8D61-EA59635A803D}"/>
              </a:ext>
            </a:extLst>
          </p:cNvPr>
          <p:cNvSpPr>
            <a:spLocks noGrp="1"/>
          </p:cNvSpPr>
          <p:nvPr>
            <p:ph type="title"/>
          </p:nvPr>
        </p:nvSpPr>
        <p:spPr>
          <a:xfrm>
            <a:off x="2592924" y="624110"/>
            <a:ext cx="8911687" cy="5984508"/>
          </a:xfrm>
        </p:spPr>
        <p:txBody>
          <a:bodyPr/>
          <a:lstStyle/>
          <a:p>
            <a:r>
              <a:rPr lang="en-US" b="1" u="sng" dirty="0">
                <a:latin typeface="Calibri" panose="020F0502020204030204" pitchFamily="34" charset="0"/>
                <a:ea typeface="Times New Roman" panose="02020603050405020304" pitchFamily="18" charset="0"/>
                <a:cs typeface="Calibri" panose="020F0502020204030204" pitchFamily="34" charset="0"/>
              </a:rPr>
              <a:t>Interviewing:  </a:t>
            </a:r>
            <a:r>
              <a:rPr lang="en-US" dirty="0">
                <a:latin typeface="Calibri" panose="020F0502020204030204" pitchFamily="34" charset="0"/>
                <a:ea typeface="Times New Roman" panose="02020603050405020304" pitchFamily="18" charset="0"/>
                <a:cs typeface="Calibri" panose="020F0502020204030204" pitchFamily="34" charset="0"/>
              </a:rPr>
              <a:t>The questioning of victims, witnesses, or suspects in a criminal investigation. </a:t>
            </a:r>
            <a:br>
              <a:rPr lang="en-US" dirty="0">
                <a:latin typeface="Calibri" panose="020F0502020204030204" pitchFamily="34" charset="0"/>
                <a:ea typeface="Times New Roman" panose="02020603050405020304" pitchFamily="18" charset="0"/>
                <a:cs typeface="Calibri" panose="020F0502020204030204" pitchFamily="34" charset="0"/>
              </a:rPr>
            </a:br>
            <a:r>
              <a:rPr lang="en-US" dirty="0">
                <a:latin typeface="Calibri" panose="020F0502020204030204" pitchFamily="34" charset="0"/>
                <a:ea typeface="Times New Roman" panose="02020603050405020304" pitchFamily="18" charset="0"/>
                <a:cs typeface="Calibri" panose="020F0502020204030204" pitchFamily="34" charset="0"/>
              </a:rPr>
              <a:t>Laws of arrest, search and seizure: Provides guidance on what investigative techniques are acceptable.  Mastery and knowledge of criminal procedures and the rules of evidence enable the investigator to gather evidence against a suspect that can withstand court challenges.</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95275143"/>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FA91C-64AF-4675-A784-70EE25348E82}"/>
              </a:ext>
            </a:extLst>
          </p:cNvPr>
          <p:cNvSpPr>
            <a:spLocks noGrp="1"/>
          </p:cNvSpPr>
          <p:nvPr>
            <p:ph type="title"/>
          </p:nvPr>
        </p:nvSpPr>
        <p:spPr>
          <a:xfrm>
            <a:off x="2592924" y="624110"/>
            <a:ext cx="8911687" cy="5973638"/>
          </a:xfrm>
        </p:spPr>
        <p:txBody>
          <a:bodyPr>
            <a:normAutofit/>
          </a:bodyPr>
          <a:lstStyle/>
          <a:p>
            <a:pPr marL="0" marR="0">
              <a:spcBef>
                <a:spcPts val="0"/>
              </a:spcBef>
              <a:spcAft>
                <a:spcPts val="0"/>
              </a:spcAft>
            </a:pPr>
            <a:r>
              <a:rPr lang="en-US" sz="3200" dirty="0">
                <a:effectLst/>
                <a:latin typeface="Calibri" panose="020F0502020204030204" pitchFamily="34" charset="0"/>
                <a:ea typeface="Times New Roman" panose="02020603050405020304" pitchFamily="18" charset="0"/>
                <a:cs typeface="Times New Roman" panose="02020603050405020304" pitchFamily="18" charset="0"/>
              </a:rPr>
              <a:t>The ultimate goal of any criminal investigation is to determine, to the extent possible, the truth about how a crime occurred.  </a:t>
            </a:r>
            <a:r>
              <a:rPr lang="en-US" sz="3200" b="1" u="sng" dirty="0">
                <a:effectLst/>
                <a:latin typeface="Calibri" panose="020F0502020204030204" pitchFamily="34" charset="0"/>
                <a:ea typeface="Times New Roman" panose="02020603050405020304" pitchFamily="18" charset="0"/>
                <a:cs typeface="Times New Roman" panose="02020603050405020304" pitchFamily="18" charset="0"/>
              </a:rPr>
              <a:t>The goals are</a:t>
            </a:r>
            <a:r>
              <a:rPr lang="en-US" sz="3200" dirty="0">
                <a:effectLst/>
                <a:latin typeface="Calibri" panose="020F0502020204030204" pitchFamily="34" charset="0"/>
                <a:ea typeface="Times New Roman" panose="02020603050405020304" pitchFamily="18" charset="0"/>
                <a:cs typeface="Times New Roman" panose="02020603050405020304" pitchFamily="18" charset="0"/>
              </a:rPr>
              <a:t>: </a:t>
            </a:r>
            <a:br>
              <a:rPr lang="en-US" sz="3200" dirty="0">
                <a:effectLst/>
                <a:latin typeface="Palatino"/>
                <a:ea typeface="Times New Roman" panose="02020603050405020304" pitchFamily="18" charset="0"/>
                <a:cs typeface="Times New Roman" panose="02020603050405020304" pitchFamily="18" charset="0"/>
              </a:rPr>
            </a:br>
            <a:r>
              <a:rPr lang="en-US" sz="3200" dirty="0">
                <a:effectLst/>
                <a:latin typeface="Calibri" panose="020F0502020204030204" pitchFamily="34" charset="0"/>
                <a:ea typeface="Times New Roman" panose="02020603050405020304" pitchFamily="18" charset="0"/>
                <a:cs typeface="Times New Roman" panose="02020603050405020304" pitchFamily="18" charset="0"/>
              </a:rPr>
              <a:t>To determine if a crime has been committed.</a:t>
            </a:r>
            <a:br>
              <a:rPr lang="en-US" sz="3200" dirty="0">
                <a:effectLst/>
                <a:latin typeface="Palatino"/>
                <a:ea typeface="Times New Roman" panose="02020603050405020304" pitchFamily="18" charset="0"/>
                <a:cs typeface="Times New Roman" panose="02020603050405020304" pitchFamily="18" charset="0"/>
              </a:rPr>
            </a:br>
            <a:r>
              <a:rPr lang="en-US" sz="3200" dirty="0">
                <a:effectLst/>
                <a:latin typeface="Calibri" panose="020F0502020204030204" pitchFamily="34" charset="0"/>
                <a:ea typeface="Times New Roman" panose="02020603050405020304" pitchFamily="18" charset="0"/>
                <a:cs typeface="Times New Roman" panose="02020603050405020304" pitchFamily="18" charset="0"/>
              </a:rPr>
              <a:t>To legally obtain information and evidence to identify the person(s) responsible for committing the crime.</a:t>
            </a:r>
            <a:br>
              <a:rPr lang="en-US" sz="3200" dirty="0">
                <a:effectLst/>
                <a:latin typeface="Palatino"/>
                <a:ea typeface="Times New Roman" panose="02020603050405020304" pitchFamily="18" charset="0"/>
                <a:cs typeface="Times New Roman" panose="02020603050405020304" pitchFamily="18" charset="0"/>
              </a:rPr>
            </a:br>
            <a:r>
              <a:rPr lang="en-US" sz="3200" dirty="0">
                <a:effectLst/>
                <a:latin typeface="Calibri" panose="020F0502020204030204" pitchFamily="34" charset="0"/>
                <a:ea typeface="Times New Roman" panose="02020603050405020304" pitchFamily="18" charset="0"/>
                <a:cs typeface="Times New Roman" panose="02020603050405020304" pitchFamily="18" charset="0"/>
              </a:rPr>
              <a:t>To legally arrest the suspect(s).</a:t>
            </a:r>
            <a:br>
              <a:rPr lang="en-US" sz="3200" dirty="0">
                <a:effectLst/>
                <a:latin typeface="Palatino"/>
                <a:ea typeface="Times New Roman" panose="02020603050405020304" pitchFamily="18" charset="0"/>
                <a:cs typeface="Times New Roman" panose="02020603050405020304" pitchFamily="18" charset="0"/>
              </a:rPr>
            </a:br>
            <a:r>
              <a:rPr lang="en-US" sz="3200" dirty="0">
                <a:effectLst/>
                <a:latin typeface="Calibri" panose="020F0502020204030204" pitchFamily="34" charset="0"/>
                <a:ea typeface="Times New Roman" panose="02020603050405020304" pitchFamily="18" charset="0"/>
                <a:cs typeface="Times New Roman" panose="02020603050405020304" pitchFamily="18" charset="0"/>
              </a:rPr>
              <a:t>To recover any and all stolen property.</a:t>
            </a:r>
            <a:br>
              <a:rPr lang="en-US" sz="3200" dirty="0">
                <a:effectLst/>
                <a:latin typeface="Palatino"/>
                <a:ea typeface="Times New Roman" panose="02020603050405020304" pitchFamily="18" charset="0"/>
                <a:cs typeface="Times New Roman" panose="02020603050405020304" pitchFamily="18" charset="0"/>
              </a:rPr>
            </a:br>
            <a:r>
              <a:rPr lang="en-US" sz="3200" dirty="0">
                <a:effectLst/>
                <a:latin typeface="Calibri" panose="020F0502020204030204" pitchFamily="34" charset="0"/>
                <a:ea typeface="Times New Roman" panose="02020603050405020304" pitchFamily="18" charset="0"/>
                <a:cs typeface="Times New Roman" panose="02020603050405020304" pitchFamily="18" charset="0"/>
              </a:rPr>
              <a:t>To present the best case possible to the prosecutor</a:t>
            </a:r>
            <a:r>
              <a:rPr lang="en-US" sz="32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3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based on </a:t>
            </a:r>
            <a:r>
              <a:rPr lang="en-US" sz="3200" u="sng"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probable cause</a:t>
            </a:r>
            <a:r>
              <a:rPr lang="en-US" sz="3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t>
            </a:r>
            <a:br>
              <a:rPr lang="en-US" sz="3200" dirty="0">
                <a:effectLst/>
                <a:latin typeface="Palatino"/>
                <a:ea typeface="Times New Roman" panose="02020603050405020304" pitchFamily="18" charset="0"/>
                <a:cs typeface="Times New Roman" panose="02020603050405020304" pitchFamily="18" charset="0"/>
              </a:rPr>
            </a:br>
            <a:endParaRPr lang="en-US" sz="3200" dirty="0"/>
          </a:p>
        </p:txBody>
      </p:sp>
    </p:spTree>
    <p:extLst>
      <p:ext uri="{BB962C8B-B14F-4D97-AF65-F5344CB8AC3E}">
        <p14:creationId xmlns:p14="http://schemas.microsoft.com/office/powerpoint/2010/main" val="1966021184"/>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6F2E3-8730-4A78-AFA5-A5492CA4640C}"/>
              </a:ext>
            </a:extLst>
          </p:cNvPr>
          <p:cNvSpPr>
            <a:spLocks noGrp="1"/>
          </p:cNvSpPr>
          <p:nvPr>
            <p:ph type="title"/>
          </p:nvPr>
        </p:nvSpPr>
        <p:spPr>
          <a:xfrm>
            <a:off x="2592924" y="624109"/>
            <a:ext cx="8911687" cy="5839035"/>
          </a:xfrm>
        </p:spPr>
        <p:txBody>
          <a:bodyPr/>
          <a:lstStyle/>
          <a:p>
            <a:br>
              <a:rPr lang="en-US" u="sng" dirty="0">
                <a:latin typeface="Calibri" panose="020F0502020204030204" pitchFamily="34" charset="0"/>
                <a:ea typeface="Times New Roman" panose="02020603050405020304" pitchFamily="18" charset="0"/>
                <a:cs typeface="Times New Roman" panose="02020603050405020304" pitchFamily="18" charset="0"/>
              </a:rPr>
            </a:br>
            <a:br>
              <a:rPr lang="en-US" u="sng" dirty="0">
                <a:latin typeface="Calibri" panose="020F0502020204030204" pitchFamily="34" charset="0"/>
                <a:ea typeface="Times New Roman" panose="02020603050405020304" pitchFamily="18" charset="0"/>
                <a:cs typeface="Times New Roman" panose="02020603050405020304" pitchFamily="18" charset="0"/>
              </a:rPr>
            </a:br>
            <a:br>
              <a:rPr lang="en-US" u="sng" dirty="0">
                <a:latin typeface="Calibri" panose="020F0502020204030204" pitchFamily="34" charset="0"/>
                <a:ea typeface="Times New Roman" panose="02020603050405020304" pitchFamily="18" charset="0"/>
                <a:cs typeface="Times New Roman" panose="02020603050405020304" pitchFamily="18" charset="0"/>
              </a:rPr>
            </a:br>
            <a:br>
              <a:rPr lang="en-US" u="sng" dirty="0">
                <a:latin typeface="Calibri" panose="020F0502020204030204" pitchFamily="34" charset="0"/>
                <a:ea typeface="Times New Roman" panose="02020603050405020304" pitchFamily="18" charset="0"/>
                <a:cs typeface="Times New Roman" panose="02020603050405020304" pitchFamily="18" charset="0"/>
              </a:rPr>
            </a:br>
            <a:r>
              <a:rPr lang="en-US" sz="4000" u="sng" dirty="0">
                <a:latin typeface="Calibri" panose="020F0502020204030204" pitchFamily="34" charset="0"/>
                <a:ea typeface="Times New Roman" panose="02020603050405020304" pitchFamily="18" charset="0"/>
                <a:cs typeface="Times New Roman" panose="02020603050405020304" pitchFamily="18" charset="0"/>
              </a:rPr>
              <a:t>Characteristics of a Criminal Investigator:</a:t>
            </a:r>
            <a:endParaRPr lang="en-US" sz="4000" dirty="0"/>
          </a:p>
        </p:txBody>
      </p:sp>
    </p:spTree>
    <p:extLst>
      <p:ext uri="{BB962C8B-B14F-4D97-AF65-F5344CB8AC3E}">
        <p14:creationId xmlns:p14="http://schemas.microsoft.com/office/powerpoint/2010/main" val="566104279"/>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86AEB-129F-419C-A658-A0DF1C4080F0}"/>
              </a:ext>
            </a:extLst>
          </p:cNvPr>
          <p:cNvSpPr>
            <a:spLocks noGrp="1"/>
          </p:cNvSpPr>
          <p:nvPr>
            <p:ph type="title"/>
          </p:nvPr>
        </p:nvSpPr>
        <p:spPr>
          <a:xfrm>
            <a:off x="2592924" y="188687"/>
            <a:ext cx="8911687" cy="6451264"/>
          </a:xfrm>
        </p:spPr>
        <p:txBody>
          <a:bodyPr>
            <a:normAutofit fontScale="90000"/>
          </a:bodyPr>
          <a:lstStyle/>
          <a:p>
            <a:pPr marL="0" marR="0">
              <a:spcBef>
                <a:spcPts val="0"/>
              </a:spcBef>
              <a:spcAft>
                <a:spcPts val="0"/>
              </a:spcAft>
            </a:pPr>
            <a:br>
              <a:rPr lang="en-US" sz="2400" u="sng" dirty="0">
                <a:effectLst/>
                <a:latin typeface="Calibri" panose="020F0502020204030204" pitchFamily="34" charset="0"/>
                <a:ea typeface="Times New Roman" panose="02020603050405020304" pitchFamily="18" charset="0"/>
                <a:cs typeface="Times New Roman" panose="02020603050405020304" pitchFamily="18" charset="0"/>
              </a:rPr>
            </a:br>
            <a:br>
              <a:rPr lang="en-US" sz="2400" u="sng" dirty="0">
                <a:effectLst/>
                <a:latin typeface="Calibri" panose="020F0502020204030204" pitchFamily="34" charset="0"/>
                <a:ea typeface="Times New Roman" panose="02020603050405020304" pitchFamily="18" charset="0"/>
                <a:cs typeface="Times New Roman" panose="02020603050405020304" pitchFamily="18" charset="0"/>
              </a:rPr>
            </a:br>
            <a:br>
              <a:rPr lang="en-US" sz="2400" dirty="0">
                <a:effectLst/>
                <a:latin typeface="Palatino"/>
                <a:ea typeface="Times New Roman" panose="02020603050405020304" pitchFamily="18" charset="0"/>
                <a:cs typeface="Times New Roman" panose="02020603050405020304" pitchFamily="18" charset="0"/>
              </a:rPr>
            </a:br>
            <a:r>
              <a:rPr lang="en-US" sz="4000" b="1" u="sng" dirty="0">
                <a:effectLst/>
                <a:latin typeface="Calibri" panose="020F0502020204030204" pitchFamily="34" charset="0"/>
                <a:ea typeface="Times New Roman" panose="02020603050405020304" pitchFamily="18" charset="0"/>
                <a:cs typeface="Times New Roman" panose="02020603050405020304" pitchFamily="18" charset="0"/>
              </a:rPr>
              <a:t>Suspicious</a:t>
            </a:r>
            <a:r>
              <a:rPr lang="en-US" sz="4000" dirty="0">
                <a:effectLst/>
                <a:latin typeface="Calibri" panose="020F0502020204030204" pitchFamily="34" charset="0"/>
                <a:ea typeface="Times New Roman" panose="02020603050405020304" pitchFamily="18" charset="0"/>
                <a:cs typeface="Times New Roman" panose="02020603050405020304" pitchFamily="18" charset="0"/>
              </a:rPr>
              <a:t> – takes nothing for granted. Investigators may find that victims and witnesses, as well as suspects, may be motivated by various physiological, psychological, and sociological needs that may “color” the information they give. Gathers information, but verifies it’s credibility.</a:t>
            </a:r>
            <a:br>
              <a:rPr lang="en-US" sz="4000" dirty="0">
                <a:effectLst/>
                <a:latin typeface="Calibri" panose="020F0502020204030204" pitchFamily="34" charset="0"/>
                <a:ea typeface="Times New Roman" panose="02020603050405020304" pitchFamily="18" charset="0"/>
                <a:cs typeface="Times New Roman" panose="02020603050405020304" pitchFamily="18" charset="0"/>
              </a:rPr>
            </a:br>
            <a:br>
              <a:rPr lang="en-US" sz="2400" dirty="0">
                <a:effectLst/>
                <a:latin typeface="Palatino"/>
                <a:ea typeface="Times New Roman" panose="02020603050405020304" pitchFamily="18" charset="0"/>
                <a:cs typeface="Times New Roman" panose="02020603050405020304" pitchFamily="18" charset="0"/>
              </a:rPr>
            </a:br>
            <a:br>
              <a:rPr lang="en-US" sz="2400" dirty="0">
                <a:effectLst/>
                <a:latin typeface="Calibri" panose="020F0502020204030204" pitchFamily="34" charset="0"/>
                <a:ea typeface="Times New Roman" panose="02020603050405020304" pitchFamily="18" charset="0"/>
                <a:cs typeface="Times New Roman" panose="02020603050405020304" pitchFamily="18" charset="0"/>
              </a:rPr>
            </a:br>
            <a:br>
              <a:rPr lang="en-US" sz="2400" dirty="0">
                <a:effectLst/>
                <a:latin typeface="Palatino"/>
                <a:ea typeface="Times New Roman" panose="02020603050405020304" pitchFamily="18" charset="0"/>
                <a:cs typeface="Times New Roman" panose="02020603050405020304" pitchFamily="18" charset="0"/>
              </a:rPr>
            </a:br>
            <a:br>
              <a:rPr lang="en-US" sz="1800" dirty="0">
                <a:effectLst/>
                <a:latin typeface="Palatino"/>
                <a:ea typeface="Times New Roman" panose="02020603050405020304" pitchFamily="18" charset="0"/>
                <a:cs typeface="Times New Roman" panose="02020603050405020304" pitchFamily="18" charset="0"/>
              </a:rPr>
            </a:br>
            <a:endParaRPr lang="en-US" dirty="0"/>
          </a:p>
        </p:txBody>
      </p:sp>
    </p:spTree>
    <p:extLst>
      <p:ext uri="{BB962C8B-B14F-4D97-AF65-F5344CB8AC3E}">
        <p14:creationId xmlns:p14="http://schemas.microsoft.com/office/powerpoint/2010/main" val="2532201891"/>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EBB06-BFF4-4036-9759-62E378FDC80C}"/>
              </a:ext>
            </a:extLst>
          </p:cNvPr>
          <p:cNvSpPr>
            <a:spLocks noGrp="1"/>
          </p:cNvSpPr>
          <p:nvPr>
            <p:ph type="title"/>
          </p:nvPr>
        </p:nvSpPr>
        <p:spPr>
          <a:xfrm>
            <a:off x="1693718" y="624110"/>
            <a:ext cx="9996055" cy="5849426"/>
          </a:xfrm>
        </p:spPr>
        <p:txBody>
          <a:bodyPr/>
          <a:lstStyle/>
          <a:p>
            <a:br>
              <a:rPr lang="en-US" b="1" u="sng" dirty="0">
                <a:latin typeface="Calibri" panose="020F0502020204030204" pitchFamily="34" charset="0"/>
                <a:ea typeface="Times New Roman" panose="02020603050405020304" pitchFamily="18" charset="0"/>
                <a:cs typeface="Times New Roman" panose="02020603050405020304" pitchFamily="18" charset="0"/>
              </a:rPr>
            </a:br>
            <a:br>
              <a:rPr lang="en-US" b="1" u="sng" dirty="0">
                <a:latin typeface="Calibri" panose="020F0502020204030204" pitchFamily="34" charset="0"/>
                <a:ea typeface="Times New Roman" panose="02020603050405020304" pitchFamily="18" charset="0"/>
                <a:cs typeface="Times New Roman" panose="02020603050405020304" pitchFamily="18" charset="0"/>
              </a:rPr>
            </a:br>
            <a:r>
              <a:rPr lang="en-US" b="1" u="sng" dirty="0">
                <a:latin typeface="Calibri" panose="020F0502020204030204" pitchFamily="34" charset="0"/>
                <a:ea typeface="Times New Roman" panose="02020603050405020304" pitchFamily="18" charset="0"/>
                <a:cs typeface="Times New Roman" panose="02020603050405020304" pitchFamily="18" charset="0"/>
              </a:rPr>
              <a:t>Curious</a:t>
            </a:r>
            <a:r>
              <a:rPr lang="en-US" dirty="0">
                <a:latin typeface="Calibri" panose="020F0502020204030204" pitchFamily="34" charset="0"/>
                <a:ea typeface="Times New Roman" panose="02020603050405020304" pitchFamily="18" charset="0"/>
                <a:cs typeface="Times New Roman" panose="02020603050405020304" pitchFamily="18" charset="0"/>
              </a:rPr>
              <a:t> – desires to investigate and learn the facts and truth about people, places or objects. This means being habitually curious of such things as spontaneous statements by suspects, an unusual amount of money in the possession of a person of modest means, etc.</a:t>
            </a:r>
            <a:endParaRPr lang="en-US" dirty="0"/>
          </a:p>
        </p:txBody>
      </p:sp>
    </p:spTree>
    <p:extLst>
      <p:ext uri="{BB962C8B-B14F-4D97-AF65-F5344CB8AC3E}">
        <p14:creationId xmlns:p14="http://schemas.microsoft.com/office/powerpoint/2010/main" val="21649945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a:hlinkClick r:id="" action="ppaction://media"/>
            <a:extLst>
              <a:ext uri="{FF2B5EF4-FFF2-40B4-BE49-F238E27FC236}">
                <a16:creationId xmlns:a16="http://schemas.microsoft.com/office/drawing/2014/main" id="{42F85636-BE6D-4AD1-9D51-A8DE457F4988}"/>
              </a:ext>
            </a:extLst>
          </p:cNvPr>
          <p:cNvPicPr>
            <a:picLocks noGrp="1" noRot="1" noChangeAspect="1"/>
          </p:cNvPicPr>
          <p:nvPr>
            <p:ph idx="1"/>
            <a:videoFile r:link="rId1"/>
          </p:nvPr>
        </p:nvPicPr>
        <p:blipFill>
          <a:blip/>
          <a:stretch>
            <a:fillRect/>
          </a:stretch>
        </p:blipFill>
        <p:spPr>
          <a:xfrm>
            <a:off x="2222090" y="1101213"/>
            <a:ext cx="8917858" cy="4925961"/>
          </a:xfrm>
          <a:prstGeom prst="rect">
            <a:avLst/>
          </a:prstGeom>
        </p:spPr>
      </p:pic>
    </p:spTree>
    <p:extLst>
      <p:ext uri="{BB962C8B-B14F-4D97-AF65-F5344CB8AC3E}">
        <p14:creationId xmlns:p14="http://schemas.microsoft.com/office/powerpoint/2010/main" val="3148819284"/>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9F0CE-ADA4-4650-9638-93276E17D0D2}"/>
              </a:ext>
            </a:extLst>
          </p:cNvPr>
          <p:cNvSpPr>
            <a:spLocks noGrp="1"/>
          </p:cNvSpPr>
          <p:nvPr>
            <p:ph type="title"/>
          </p:nvPr>
        </p:nvSpPr>
        <p:spPr>
          <a:xfrm>
            <a:off x="2592924" y="624110"/>
            <a:ext cx="8911687" cy="5548090"/>
          </a:xfrm>
        </p:spPr>
        <p:txBody>
          <a:bodyPr>
            <a:normAutofit/>
          </a:bodyPr>
          <a:lstStyle/>
          <a:p>
            <a:br>
              <a:rPr lang="en-US" sz="4800" b="1" u="sng" dirty="0">
                <a:latin typeface="Calibri" panose="020F0502020204030204" pitchFamily="34" charset="0"/>
                <a:ea typeface="Times New Roman" panose="02020603050405020304" pitchFamily="18" charset="0"/>
                <a:cs typeface="Times New Roman" panose="02020603050405020304" pitchFamily="18" charset="0"/>
              </a:rPr>
            </a:br>
            <a:r>
              <a:rPr lang="en-US" sz="4800" b="1" u="sng" dirty="0">
                <a:latin typeface="Calibri" panose="020F0502020204030204" pitchFamily="34" charset="0"/>
                <a:ea typeface="Times New Roman" panose="02020603050405020304" pitchFamily="18" charset="0"/>
                <a:cs typeface="Times New Roman" panose="02020603050405020304" pitchFamily="18" charset="0"/>
              </a:rPr>
              <a:t>Observant</a:t>
            </a:r>
            <a:r>
              <a:rPr lang="en-US" sz="4800" dirty="0">
                <a:latin typeface="Calibri" panose="020F0502020204030204" pitchFamily="34" charset="0"/>
                <a:ea typeface="Times New Roman" panose="02020603050405020304" pitchFamily="18" charset="0"/>
                <a:cs typeface="Times New Roman" panose="02020603050405020304" pitchFamily="18" charset="0"/>
              </a:rPr>
              <a:t> – investigators should be trained observers. They should develop the ability to take accurate notice of, keep in view and give attention to, that which is present in their five senses.</a:t>
            </a:r>
            <a:endParaRPr lang="en-US" sz="4800" dirty="0"/>
          </a:p>
        </p:txBody>
      </p:sp>
    </p:spTree>
    <p:extLst>
      <p:ext uri="{BB962C8B-B14F-4D97-AF65-F5344CB8AC3E}">
        <p14:creationId xmlns:p14="http://schemas.microsoft.com/office/powerpoint/2010/main" val="3407132514"/>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88EA3-E4F6-4107-8C77-1A19F1C77F5A}"/>
              </a:ext>
            </a:extLst>
          </p:cNvPr>
          <p:cNvSpPr>
            <a:spLocks noGrp="1"/>
          </p:cNvSpPr>
          <p:nvPr>
            <p:ph type="title"/>
          </p:nvPr>
        </p:nvSpPr>
        <p:spPr>
          <a:xfrm>
            <a:off x="2592924" y="304800"/>
            <a:ext cx="8911687" cy="6553200"/>
          </a:xfrm>
        </p:spPr>
        <p:txBody>
          <a:bodyPr>
            <a:normAutofit/>
          </a:bodyPr>
          <a:lstStyle/>
          <a:p>
            <a:pPr marL="342900" marR="0" lvl="0" indent="-342900">
              <a:spcBef>
                <a:spcPts val="0"/>
              </a:spcBef>
              <a:spcAft>
                <a:spcPts val="0"/>
              </a:spcAft>
            </a:pPr>
            <a:br>
              <a:rPr lang="en-US" sz="2800" dirty="0">
                <a:effectLst/>
                <a:latin typeface="Calibri" panose="020F0502020204030204" pitchFamily="34" charset="0"/>
                <a:ea typeface="Times New Roman" panose="02020603050405020304" pitchFamily="18" charset="0"/>
                <a:cs typeface="Times New Roman" panose="02020603050405020304" pitchFamily="18" charset="0"/>
              </a:rPr>
            </a:br>
            <a:br>
              <a:rPr lang="en-US" sz="2800" dirty="0">
                <a:effectLst/>
                <a:latin typeface="Palatino"/>
                <a:ea typeface="Times New Roman" panose="02020603050405020304" pitchFamily="18" charset="0"/>
                <a:cs typeface="Times New Roman" panose="02020603050405020304" pitchFamily="18" charset="0"/>
              </a:rPr>
            </a:br>
            <a:r>
              <a:rPr lang="en-US" sz="2800" b="1" u="sng" dirty="0">
                <a:effectLst/>
                <a:latin typeface="Calibri" panose="020F0502020204030204" pitchFamily="34" charset="0"/>
                <a:ea typeface="Times New Roman" panose="02020603050405020304" pitchFamily="18" charset="0"/>
                <a:cs typeface="Times New Roman" panose="02020603050405020304" pitchFamily="18" charset="0"/>
              </a:rPr>
              <a:t>Unbiased and Unprejudiced </a:t>
            </a: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 an investigator must possess an unbiased and unprejudiced mind.  Allowing either attitude to be involved in a case will result in a sloppy investigation, incorrect conclusions and unfairness to victims and suspects. </a:t>
            </a:r>
            <a:br>
              <a:rPr lang="en-US" sz="2800" dirty="0">
                <a:effectLst/>
                <a:latin typeface="Calibri" panose="020F0502020204030204" pitchFamily="34" charset="0"/>
                <a:ea typeface="Times New Roman" panose="02020603050405020304" pitchFamily="18" charset="0"/>
                <a:cs typeface="Times New Roman" panose="02020603050405020304" pitchFamily="18" charset="0"/>
              </a:rPr>
            </a:br>
            <a:br>
              <a:rPr lang="en-US" sz="2800" dirty="0">
                <a:effectLst/>
                <a:latin typeface="Palatino"/>
                <a:ea typeface="Times New Roman" panose="02020603050405020304" pitchFamily="18" charset="0"/>
                <a:cs typeface="Times New Roman" panose="02020603050405020304" pitchFamily="18" charset="0"/>
              </a:rPr>
            </a:br>
            <a:r>
              <a:rPr lang="en-US" sz="2800" dirty="0">
                <a:effectLst/>
                <a:latin typeface="Calibri" panose="020F0502020204030204" pitchFamily="34" charset="0"/>
                <a:ea typeface="Times New Roman" panose="02020603050405020304" pitchFamily="18" charset="0"/>
              </a:rPr>
              <a:t>Develops rapport through interpersonal communication skills – establishing rapport with victims and witnesses is one of the prime facilitators of an investigation.</a:t>
            </a:r>
            <a:endParaRPr lang="en-US" sz="2800" dirty="0"/>
          </a:p>
        </p:txBody>
      </p:sp>
    </p:spTree>
    <p:extLst>
      <p:ext uri="{BB962C8B-B14F-4D97-AF65-F5344CB8AC3E}">
        <p14:creationId xmlns:p14="http://schemas.microsoft.com/office/powerpoint/2010/main" val="2982453148"/>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35D50-FB55-43C5-8E85-F7CB50FE5A88}"/>
              </a:ext>
            </a:extLst>
          </p:cNvPr>
          <p:cNvSpPr>
            <a:spLocks noGrp="1"/>
          </p:cNvSpPr>
          <p:nvPr>
            <p:ph type="title"/>
          </p:nvPr>
        </p:nvSpPr>
        <p:spPr>
          <a:xfrm>
            <a:off x="2592924" y="116114"/>
            <a:ext cx="8945933" cy="6226629"/>
          </a:xfrm>
        </p:spPr>
        <p:txBody>
          <a:bodyPr>
            <a:normAutofit fontScale="90000"/>
          </a:bodyPr>
          <a:lstStyle/>
          <a:p>
            <a:pPr marL="0" marR="114300">
              <a:spcBef>
                <a:spcPts val="0"/>
              </a:spcBef>
              <a:spcAft>
                <a:spcPts val="0"/>
              </a:spcAft>
            </a:pPr>
            <a:br>
              <a:rPr lang="en-US" sz="2400" u="sng" dirty="0">
                <a:effectLst/>
                <a:latin typeface="Calibri" panose="020F0502020204030204" pitchFamily="34" charset="0"/>
                <a:ea typeface="Times New Roman" panose="02020603050405020304" pitchFamily="18" charset="0"/>
                <a:cs typeface="Times New Roman" panose="02020603050405020304" pitchFamily="18" charset="0"/>
              </a:rPr>
            </a:br>
            <a:br>
              <a:rPr lang="en-US" sz="2400" u="sng" dirty="0">
                <a:effectLst/>
                <a:latin typeface="Calibri" panose="020F0502020204030204" pitchFamily="34" charset="0"/>
                <a:ea typeface="Times New Roman" panose="02020603050405020304" pitchFamily="18" charset="0"/>
                <a:cs typeface="Times New Roman" panose="02020603050405020304" pitchFamily="18" charset="0"/>
              </a:rPr>
            </a:br>
            <a:br>
              <a:rPr lang="en-US" sz="2400" u="sng" dirty="0">
                <a:effectLst/>
                <a:latin typeface="Calibri" panose="020F0502020204030204" pitchFamily="34" charset="0"/>
                <a:ea typeface="Times New Roman" panose="02020603050405020304" pitchFamily="18" charset="0"/>
                <a:cs typeface="Times New Roman" panose="02020603050405020304" pitchFamily="18" charset="0"/>
              </a:rPr>
            </a:br>
            <a:br>
              <a:rPr lang="en-US" sz="2400" u="sng" dirty="0">
                <a:effectLst/>
                <a:latin typeface="Calibri" panose="020F0502020204030204" pitchFamily="34" charset="0"/>
                <a:ea typeface="Times New Roman" panose="02020603050405020304" pitchFamily="18" charset="0"/>
                <a:cs typeface="Times New Roman" panose="02020603050405020304" pitchFamily="18" charset="0"/>
              </a:rPr>
            </a:br>
            <a:r>
              <a:rPr lang="en-US" u="sng" dirty="0">
                <a:effectLst/>
                <a:latin typeface="Calibri" panose="020F0502020204030204" pitchFamily="34" charset="0"/>
                <a:ea typeface="Times New Roman" panose="02020603050405020304" pitchFamily="18" charset="0"/>
                <a:cs typeface="Calibri" panose="020F0502020204030204" pitchFamily="34" charset="0"/>
              </a:rPr>
              <a:t>Responding officer’s responsibilities (hate crime)</a:t>
            </a:r>
            <a:r>
              <a:rPr lang="en-US" dirty="0">
                <a:effectLst/>
                <a:latin typeface="Calibri" panose="020F0502020204030204" pitchFamily="34" charset="0"/>
                <a:ea typeface="Times New Roman" panose="02020603050405020304" pitchFamily="18" charset="0"/>
                <a:cs typeface="Calibri" panose="020F0502020204030204" pitchFamily="34" charset="0"/>
              </a:rPr>
              <a:t>:</a:t>
            </a:r>
            <a:br>
              <a:rPr lang="en-US" dirty="0">
                <a:effectLst/>
                <a:latin typeface="Calibri" panose="020F0502020204030204" pitchFamily="34" charset="0"/>
                <a:ea typeface="Times New Roman" panose="02020603050405020304" pitchFamily="18" charset="0"/>
                <a:cs typeface="Calibri" panose="020F0502020204030204" pitchFamily="34" charset="0"/>
              </a:rPr>
            </a:br>
            <a:br>
              <a:rPr lang="en-US" dirty="0">
                <a:effectLst/>
                <a:latin typeface="Calibri" panose="020F0502020204030204" pitchFamily="34" charset="0"/>
                <a:ea typeface="Times New Roman" panose="02020603050405020304" pitchFamily="18" charset="0"/>
                <a:cs typeface="Calibri" panose="020F0502020204030204" pitchFamily="34" charset="0"/>
              </a:rPr>
            </a:br>
            <a:r>
              <a:rPr lang="en-US" dirty="0">
                <a:effectLst/>
                <a:latin typeface="Calibri" panose="020F0502020204030204" pitchFamily="34" charset="0"/>
                <a:ea typeface="Times New Roman" panose="02020603050405020304" pitchFamily="18" charset="0"/>
                <a:cs typeface="Calibri" panose="020F0502020204030204" pitchFamily="34" charset="0"/>
              </a:rPr>
              <a:t>*Basic response is same as for other crimes</a:t>
            </a:r>
            <a:br>
              <a:rPr lang="en-US" dirty="0">
                <a:effectLst/>
                <a:latin typeface="Calibri" panose="020F0502020204030204" pitchFamily="34" charset="0"/>
                <a:ea typeface="Times New Roman" panose="02020603050405020304" pitchFamily="18" charset="0"/>
                <a:cs typeface="Calibri" panose="020F0502020204030204" pitchFamily="34" charset="0"/>
              </a:rPr>
            </a:br>
            <a:br>
              <a:rPr lang="en-US" dirty="0">
                <a:effectLst/>
                <a:latin typeface="Calibri" panose="020F0502020204030204" pitchFamily="34" charset="0"/>
                <a:ea typeface="Times New Roman" panose="02020603050405020304" pitchFamily="18" charset="0"/>
                <a:cs typeface="Calibri" panose="020F0502020204030204" pitchFamily="34" charset="0"/>
              </a:rPr>
            </a:br>
            <a:r>
              <a:rPr lang="en-US" dirty="0">
                <a:effectLst/>
                <a:latin typeface="Calibri" panose="020F0502020204030204" pitchFamily="34" charset="0"/>
                <a:ea typeface="Times New Roman" panose="02020603050405020304" pitchFamily="18" charset="0"/>
                <a:cs typeface="Calibri" panose="020F0502020204030204" pitchFamily="34" charset="0"/>
              </a:rPr>
              <a:t>*Officer must be sensitive to the needs of the victim</a:t>
            </a:r>
            <a:br>
              <a:rPr lang="en-US" dirty="0">
                <a:effectLst/>
                <a:latin typeface="Calibri" panose="020F0502020204030204" pitchFamily="34" charset="0"/>
                <a:ea typeface="Times New Roman" panose="02020603050405020304" pitchFamily="18" charset="0"/>
                <a:cs typeface="Calibri" panose="020F0502020204030204" pitchFamily="34" charset="0"/>
              </a:rPr>
            </a:br>
            <a:br>
              <a:rPr lang="en-US" dirty="0">
                <a:effectLst/>
                <a:latin typeface="Calibri" panose="020F0502020204030204" pitchFamily="34" charset="0"/>
                <a:ea typeface="Times New Roman" panose="02020603050405020304" pitchFamily="18" charset="0"/>
                <a:cs typeface="Calibri" panose="020F0502020204030204" pitchFamily="34" charset="0"/>
              </a:rPr>
            </a:br>
            <a:r>
              <a:rPr lang="en-US" dirty="0">
                <a:effectLst/>
                <a:latin typeface="Calibri" panose="020F0502020204030204" pitchFamily="34" charset="0"/>
                <a:ea typeface="Times New Roman" panose="02020603050405020304" pitchFamily="18" charset="0"/>
                <a:cs typeface="Calibri" panose="020F0502020204030204" pitchFamily="34" charset="0"/>
              </a:rPr>
              <a:t>*Officer must be knowledgeable of the elements of hate crimes</a:t>
            </a:r>
            <a:br>
              <a:rPr lang="en-US" sz="2400" dirty="0">
                <a:effectLst/>
                <a:latin typeface="Calibri" panose="020F0502020204030204" pitchFamily="34" charset="0"/>
                <a:ea typeface="Times New Roman" panose="02020603050405020304" pitchFamily="18" charset="0"/>
                <a:cs typeface="Times New Roman" panose="02020603050405020304" pitchFamily="18" charset="0"/>
              </a:rPr>
            </a:br>
            <a:br>
              <a:rPr lang="en-US" sz="2400" dirty="0">
                <a:effectLst/>
                <a:latin typeface="Palatino"/>
                <a:ea typeface="Times New Roman" panose="02020603050405020304" pitchFamily="18" charset="0"/>
                <a:cs typeface="Times New Roman" panose="02020603050405020304" pitchFamily="18" charset="0"/>
              </a:rPr>
            </a:br>
            <a:br>
              <a:rPr lang="en-US" sz="1200" dirty="0">
                <a:effectLst/>
                <a:latin typeface="Palatino"/>
                <a:ea typeface="Times New Roman" panose="02020603050405020304" pitchFamily="18" charset="0"/>
                <a:cs typeface="Times New Roman" panose="02020603050405020304" pitchFamily="18" charset="0"/>
              </a:rPr>
            </a:br>
            <a:endParaRPr lang="en-US" dirty="0"/>
          </a:p>
        </p:txBody>
      </p:sp>
    </p:spTree>
    <p:extLst>
      <p:ext uri="{BB962C8B-B14F-4D97-AF65-F5344CB8AC3E}">
        <p14:creationId xmlns:p14="http://schemas.microsoft.com/office/powerpoint/2010/main" val="2409286188"/>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D9CF1-2281-47DD-9869-0E4234CA31AD}"/>
              </a:ext>
            </a:extLst>
          </p:cNvPr>
          <p:cNvSpPr>
            <a:spLocks noGrp="1"/>
          </p:cNvSpPr>
          <p:nvPr>
            <p:ph type="title"/>
          </p:nvPr>
        </p:nvSpPr>
        <p:spPr>
          <a:xfrm>
            <a:off x="2592924" y="624109"/>
            <a:ext cx="8911687" cy="5880599"/>
          </a:xfrm>
        </p:spPr>
        <p:txBody>
          <a:bodyPr>
            <a:normAutofit fontScale="90000"/>
          </a:bodyPr>
          <a:lstStyle/>
          <a:p>
            <a:r>
              <a:rPr lang="en-US" dirty="0">
                <a:latin typeface="Calibri" panose="020F0502020204030204" pitchFamily="34" charset="0"/>
                <a:ea typeface="Times New Roman" panose="02020603050405020304" pitchFamily="18" charset="0"/>
                <a:cs typeface="Times New Roman" panose="02020603050405020304" pitchFamily="18" charset="0"/>
              </a:rPr>
              <a:t>Some considerations</a:t>
            </a:r>
            <a:br>
              <a:rPr lang="en-US" dirty="0">
                <a:latin typeface="Calibri" panose="020F0502020204030204" pitchFamily="34" charset="0"/>
                <a:ea typeface="Times New Roman" panose="02020603050405020304" pitchFamily="18" charset="0"/>
                <a:cs typeface="Times New Roman" panose="02020603050405020304" pitchFamily="18" charset="0"/>
              </a:rPr>
            </a:br>
            <a:br>
              <a:rPr lang="en-US" sz="3100" dirty="0">
                <a:latin typeface="Calibri" panose="020F0502020204030204" pitchFamily="34" charset="0"/>
                <a:ea typeface="Times New Roman" panose="02020603050405020304" pitchFamily="18" charset="0"/>
                <a:cs typeface="Calibri" panose="020F0502020204030204" pitchFamily="34" charset="0"/>
              </a:rPr>
            </a:br>
            <a:r>
              <a:rPr lang="en-US" sz="3100" dirty="0">
                <a:latin typeface="Calibri" panose="020F0502020204030204" pitchFamily="34" charset="0"/>
                <a:ea typeface="Times New Roman" panose="02020603050405020304" pitchFamily="18" charset="0"/>
                <a:cs typeface="Calibri" panose="020F0502020204030204" pitchFamily="34" charset="0"/>
              </a:rPr>
              <a:t>1.) Is the motivation of the offender known?</a:t>
            </a:r>
            <a:br>
              <a:rPr lang="en-US" sz="3100" dirty="0">
                <a:latin typeface="Calibri" panose="020F0502020204030204" pitchFamily="34" charset="0"/>
                <a:ea typeface="Times New Roman" panose="02020603050405020304" pitchFamily="18" charset="0"/>
                <a:cs typeface="Calibri" panose="020F0502020204030204" pitchFamily="34" charset="0"/>
              </a:rPr>
            </a:br>
            <a:r>
              <a:rPr lang="en-US" sz="3100" dirty="0">
                <a:latin typeface="Calibri" panose="020F0502020204030204" pitchFamily="34" charset="0"/>
                <a:ea typeface="Times New Roman" panose="02020603050405020304" pitchFamily="18" charset="0"/>
                <a:cs typeface="Calibri" panose="020F0502020204030204" pitchFamily="34" charset="0"/>
              </a:rPr>
              <a:t>2.) Was the incident known to have been motivated by racial, religious, ethnic, or sexual orientation bias?</a:t>
            </a:r>
            <a:br>
              <a:rPr lang="en-US" sz="3100" dirty="0">
                <a:latin typeface="Calibri" panose="020F0502020204030204" pitchFamily="34" charset="0"/>
                <a:ea typeface="Times New Roman" panose="02020603050405020304" pitchFamily="18" charset="0"/>
                <a:cs typeface="Calibri" panose="020F0502020204030204" pitchFamily="34" charset="0"/>
              </a:rPr>
            </a:br>
            <a:r>
              <a:rPr lang="en-US" sz="3100" dirty="0">
                <a:latin typeface="Calibri" panose="020F0502020204030204" pitchFamily="34" charset="0"/>
                <a:ea typeface="Times New Roman" panose="02020603050405020304" pitchFamily="18" charset="0"/>
                <a:cs typeface="Calibri" panose="020F0502020204030204" pitchFamily="34" charset="0"/>
              </a:rPr>
              <a:t>3.) Does the victim perceive action of the offender to have been motivated by bias?</a:t>
            </a:r>
            <a:br>
              <a:rPr lang="en-US" sz="3100" dirty="0">
                <a:latin typeface="Calibri" panose="020F0502020204030204" pitchFamily="34" charset="0"/>
                <a:ea typeface="Times New Roman" panose="02020603050405020304" pitchFamily="18" charset="0"/>
                <a:cs typeface="Calibri" panose="020F0502020204030204" pitchFamily="34" charset="0"/>
              </a:rPr>
            </a:br>
            <a:r>
              <a:rPr lang="en-US" sz="3100" dirty="0">
                <a:latin typeface="Calibri" panose="020F0502020204030204" pitchFamily="34" charset="0"/>
                <a:ea typeface="Times New Roman" panose="02020603050405020304" pitchFamily="18" charset="0"/>
                <a:cs typeface="Calibri" panose="020F0502020204030204" pitchFamily="34" charset="0"/>
              </a:rPr>
              <a:t>4.) Is there no clear other motivation for the incident?</a:t>
            </a:r>
            <a:br>
              <a:rPr lang="en-US" sz="3100" dirty="0">
                <a:latin typeface="Calibri" panose="020F0502020204030204" pitchFamily="34" charset="0"/>
                <a:ea typeface="Times New Roman" panose="02020603050405020304" pitchFamily="18" charset="0"/>
                <a:cs typeface="Calibri" panose="020F0502020204030204" pitchFamily="34" charset="0"/>
              </a:rPr>
            </a:br>
            <a:r>
              <a:rPr lang="en-US" sz="3100" dirty="0">
                <a:latin typeface="Calibri" panose="020F0502020204030204" pitchFamily="34" charset="0"/>
                <a:ea typeface="Times New Roman" panose="02020603050405020304" pitchFamily="18" charset="0"/>
                <a:cs typeface="Calibri" panose="020F0502020204030204" pitchFamily="34" charset="0"/>
              </a:rPr>
              <a:t>5.) Were any racial, ethnic, or sexual orientation bias remarks made by the offender?</a:t>
            </a:r>
            <a:br>
              <a:rPr lang="en-US" sz="3100" dirty="0">
                <a:latin typeface="Calibri" panose="020F0502020204030204" pitchFamily="34" charset="0"/>
                <a:ea typeface="Times New Roman" panose="02020603050405020304" pitchFamily="18" charset="0"/>
                <a:cs typeface="Calibri" panose="020F0502020204030204" pitchFamily="34" charset="0"/>
              </a:rPr>
            </a:br>
            <a:r>
              <a:rPr lang="en-US" sz="3100" dirty="0">
                <a:latin typeface="Calibri" panose="020F0502020204030204" pitchFamily="34" charset="0"/>
                <a:ea typeface="Times New Roman" panose="02020603050405020304" pitchFamily="18" charset="0"/>
                <a:cs typeface="Calibri" panose="020F0502020204030204" pitchFamily="34" charset="0"/>
              </a:rPr>
              <a:t>6.) Were there any offensive symbols, words, or acts which are known to represent a hate group or other evidence of bias against the victim’s group?</a:t>
            </a:r>
            <a:endParaRPr lang="en-US" sz="31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88723477"/>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5FFAF-9035-4945-AF32-530EF163EA3E}"/>
              </a:ext>
            </a:extLst>
          </p:cNvPr>
          <p:cNvSpPr>
            <a:spLocks noGrp="1"/>
          </p:cNvSpPr>
          <p:nvPr>
            <p:ph type="title"/>
          </p:nvPr>
        </p:nvSpPr>
        <p:spPr>
          <a:xfrm>
            <a:off x="2592924" y="624110"/>
            <a:ext cx="8911687" cy="5945502"/>
          </a:xfrm>
        </p:spPr>
        <p:txBody>
          <a:bodyPr>
            <a:normAutofit fontScale="90000"/>
          </a:bodyPr>
          <a:lstStyle/>
          <a:p>
            <a:pPr marL="0" marR="0">
              <a:spcBef>
                <a:spcPts val="0"/>
              </a:spcBef>
              <a:spcAft>
                <a:spcPts val="0"/>
              </a:spcAft>
            </a:pPr>
            <a:r>
              <a:rPr lang="en-US" sz="4000" u="sng" dirty="0">
                <a:effectLst/>
                <a:latin typeface="Calibri" panose="020F0502020204030204" pitchFamily="34" charset="0"/>
                <a:ea typeface="Times New Roman" panose="02020603050405020304" pitchFamily="18" charset="0"/>
                <a:cs typeface="Times New Roman" panose="02020603050405020304" pitchFamily="18" charset="0"/>
              </a:rPr>
              <a:t>Autopsy</a:t>
            </a:r>
            <a:r>
              <a:rPr lang="en-US" sz="40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4000" dirty="0">
                <a:effectLst/>
                <a:latin typeface="Calibri" panose="020F0502020204030204" pitchFamily="34" charset="0"/>
                <a:ea typeface="Times New Roman" panose="02020603050405020304" pitchFamily="18" charset="0"/>
                <a:cs typeface="Times New Roman" panose="02020603050405020304" pitchFamily="18" charset="0"/>
              </a:rPr>
            </a:br>
            <a:br>
              <a:rPr lang="en-US" sz="4000" dirty="0">
                <a:effectLst/>
                <a:latin typeface="Palatino"/>
                <a:ea typeface="Times New Roman" panose="02020603050405020304" pitchFamily="18" charset="0"/>
                <a:cs typeface="Times New Roman" panose="02020603050405020304" pitchFamily="18" charset="0"/>
              </a:rPr>
            </a:br>
            <a:r>
              <a:rPr lang="en-US" sz="4000" dirty="0">
                <a:effectLst/>
                <a:latin typeface="Calibri" panose="020F0502020204030204" pitchFamily="34" charset="0"/>
                <a:ea typeface="Times New Roman" panose="02020603050405020304" pitchFamily="18" charset="0"/>
                <a:cs typeface="Times New Roman" panose="02020603050405020304" pitchFamily="18" charset="0"/>
              </a:rPr>
              <a:t>A postmortem examination of the body of a person, including X-rays and examination of the internal organs and structures after dissection, to determine the cause of death or nature of any pathological changes that may have contributed to the death. CCP 49.01 (1)</a:t>
            </a:r>
            <a:br>
              <a:rPr lang="en-US" sz="1800" dirty="0">
                <a:effectLst/>
                <a:latin typeface="Palatino"/>
                <a:ea typeface="Times New Roman" panose="02020603050405020304" pitchFamily="18" charset="0"/>
                <a:cs typeface="Times New Roman" panose="02020603050405020304" pitchFamily="18" charset="0"/>
              </a:rPr>
            </a:br>
            <a:endParaRPr lang="en-US" dirty="0"/>
          </a:p>
        </p:txBody>
      </p:sp>
    </p:spTree>
    <p:extLst>
      <p:ext uri="{BB962C8B-B14F-4D97-AF65-F5344CB8AC3E}">
        <p14:creationId xmlns:p14="http://schemas.microsoft.com/office/powerpoint/2010/main" val="1556821076"/>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1E302-A178-4C9A-A492-ADC3B36C7471}"/>
              </a:ext>
            </a:extLst>
          </p:cNvPr>
          <p:cNvSpPr>
            <a:spLocks noGrp="1"/>
          </p:cNvSpPr>
          <p:nvPr>
            <p:ph type="title"/>
          </p:nvPr>
        </p:nvSpPr>
        <p:spPr>
          <a:xfrm>
            <a:off x="2592924" y="624109"/>
            <a:ext cx="8911687" cy="5987705"/>
          </a:xfrm>
        </p:spPr>
        <p:txBody>
          <a:bodyPr>
            <a:noAutofit/>
          </a:bodyPr>
          <a:lstStyle/>
          <a:p>
            <a:r>
              <a:rPr lang="en-US" u="sng" dirty="0">
                <a:effectLst/>
                <a:latin typeface="Calibri" panose="020F0502020204030204" pitchFamily="34" charset="0"/>
                <a:ea typeface="Times New Roman" panose="02020603050405020304" pitchFamily="18" charset="0"/>
                <a:cs typeface="Times New Roman" panose="02020603050405020304" pitchFamily="18" charset="0"/>
              </a:rPr>
              <a:t>Post mortem lividity</a:t>
            </a:r>
            <a:r>
              <a:rPr lang="en-US" dirty="0">
                <a:effectLst/>
                <a:latin typeface="Calibri" panose="020F0502020204030204" pitchFamily="34" charset="0"/>
                <a:ea typeface="Times New Roman" panose="02020603050405020304" pitchFamily="18" charset="0"/>
                <a:cs typeface="Times New Roman" panose="02020603050405020304" pitchFamily="18" charset="0"/>
              </a:rPr>
              <a:t> -   a purplish discoloration observable on the parts of the body that are nearest the ground.  Appears from one to two hours after death, and may provide a clue as to whether the body was moved after death.  Indicates body position for one to two hours after death.  Is dependent upon several factors, including ambient temperature, body temperature at time of death, body mass, age…</a:t>
            </a:r>
            <a:br>
              <a:rPr lang="en-US" dirty="0">
                <a:effectLst/>
                <a:latin typeface="Palatino"/>
                <a:ea typeface="Times New Roman" panose="02020603050405020304" pitchFamily="18" charset="0"/>
                <a:cs typeface="Times New Roman" panose="02020603050405020304" pitchFamily="18" charset="0"/>
              </a:rPr>
            </a:br>
            <a:endParaRPr lang="en-US" dirty="0"/>
          </a:p>
        </p:txBody>
      </p:sp>
    </p:spTree>
    <p:extLst>
      <p:ext uri="{BB962C8B-B14F-4D97-AF65-F5344CB8AC3E}">
        <p14:creationId xmlns:p14="http://schemas.microsoft.com/office/powerpoint/2010/main" val="2493840343"/>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BB454-DB47-4A95-AE64-AEB7ED57A39D}"/>
              </a:ext>
            </a:extLst>
          </p:cNvPr>
          <p:cNvSpPr>
            <a:spLocks noGrp="1"/>
          </p:cNvSpPr>
          <p:nvPr>
            <p:ph type="title"/>
          </p:nvPr>
        </p:nvSpPr>
        <p:spPr>
          <a:xfrm>
            <a:off x="2592924" y="304801"/>
            <a:ext cx="8911687" cy="6222608"/>
          </a:xfrm>
        </p:spPr>
        <p:txBody>
          <a:bodyPr>
            <a:normAutofit fontScale="90000"/>
          </a:bodyPr>
          <a:lstStyle/>
          <a:p>
            <a:r>
              <a:rPr lang="en-US" sz="3200" u="sng" dirty="0">
                <a:effectLst/>
                <a:latin typeface="Calibri" panose="020F0502020204030204" pitchFamily="34" charset="0"/>
                <a:ea typeface="Times New Roman" panose="02020603050405020304" pitchFamily="18" charset="0"/>
                <a:cs typeface="Times New Roman" panose="02020603050405020304" pitchFamily="18" charset="0"/>
              </a:rPr>
              <a:t>Rigor Mortis</a:t>
            </a:r>
            <a:r>
              <a:rPr lang="en-US" sz="3200" dirty="0">
                <a:effectLst/>
                <a:latin typeface="Calibri" panose="020F0502020204030204" pitchFamily="34" charset="0"/>
                <a:ea typeface="Times New Roman" panose="02020603050405020304" pitchFamily="18" charset="0"/>
                <a:cs typeface="Times New Roman" panose="02020603050405020304" pitchFamily="18" charset="0"/>
              </a:rPr>
              <a:t> - because of chemical changes occurring in body tissues, the muscles stiffen after death.  This stiffening starts at the neck and lower jaw and spreads downward.  Onset of rigor mortis may start from 15 minutes to 15 hours after death, but as a general rule, it starts 5 to 6 hours after death.  The upper part is affected within about 12 hours and the whole body within about 18 hours.  Rigor mortis usually disappears within thirty-six hours, again beginning at the head and neck and extending to the lower parts of the body.  This latter process may take from 8 to 10 hours.  Presence of absence of stiffening may help in establishing time of death.</a:t>
            </a:r>
            <a:br>
              <a:rPr lang="en-US" sz="2800" dirty="0">
                <a:effectLst/>
                <a:latin typeface="Palatino"/>
                <a:ea typeface="Times New Roman" panose="02020603050405020304" pitchFamily="18" charset="0"/>
                <a:cs typeface="Times New Roman" panose="02020603050405020304" pitchFamily="18" charset="0"/>
              </a:rPr>
            </a:br>
            <a:endParaRPr lang="en-US" sz="2800" dirty="0"/>
          </a:p>
        </p:txBody>
      </p:sp>
    </p:spTree>
    <p:extLst>
      <p:ext uri="{BB962C8B-B14F-4D97-AF65-F5344CB8AC3E}">
        <p14:creationId xmlns:p14="http://schemas.microsoft.com/office/powerpoint/2010/main" val="941269087"/>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a:hlinkClick r:id="" action="ppaction://media"/>
            <a:extLst>
              <a:ext uri="{FF2B5EF4-FFF2-40B4-BE49-F238E27FC236}">
                <a16:creationId xmlns:a16="http://schemas.microsoft.com/office/drawing/2014/main" id="{E120A267-F831-408F-B708-0235748A0013}"/>
              </a:ext>
            </a:extLst>
          </p:cNvPr>
          <p:cNvPicPr>
            <a:picLocks noGrp="1" noRot="1" noChangeAspect="1"/>
          </p:cNvPicPr>
          <p:nvPr>
            <p:ph idx="1"/>
            <a:videoFile r:link="rId1"/>
          </p:nvPr>
        </p:nvPicPr>
        <p:blipFill>
          <a:blip r:embed="rId3"/>
          <a:stretch>
            <a:fillRect/>
          </a:stretch>
        </p:blipFill>
        <p:spPr>
          <a:xfrm>
            <a:off x="1880755" y="831273"/>
            <a:ext cx="9767454" cy="5403272"/>
          </a:xfrm>
          <a:prstGeom prst="rect">
            <a:avLst/>
          </a:prstGeom>
        </p:spPr>
      </p:pic>
    </p:spTree>
    <p:extLst>
      <p:ext uri="{BB962C8B-B14F-4D97-AF65-F5344CB8AC3E}">
        <p14:creationId xmlns:p14="http://schemas.microsoft.com/office/powerpoint/2010/main" val="383131611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a:hlinkClick r:id="" action="ppaction://media"/>
            <a:extLst>
              <a:ext uri="{FF2B5EF4-FFF2-40B4-BE49-F238E27FC236}">
                <a16:creationId xmlns:a16="http://schemas.microsoft.com/office/drawing/2014/main" id="{F5E80FCC-9350-4866-8F9B-95EECAAFFBB4}"/>
              </a:ext>
            </a:extLst>
          </p:cNvPr>
          <p:cNvPicPr>
            <a:picLocks noGrp="1" noRot="1" noChangeAspect="1"/>
          </p:cNvPicPr>
          <p:nvPr>
            <p:ph idx="1"/>
            <a:videoFile r:link="rId1"/>
          </p:nvPr>
        </p:nvPicPr>
        <p:blipFill>
          <a:blip r:embed="rId3"/>
          <a:stretch>
            <a:fillRect/>
          </a:stretch>
        </p:blipFill>
        <p:spPr>
          <a:xfrm>
            <a:off x="1880755" y="654627"/>
            <a:ext cx="9819409" cy="5673437"/>
          </a:xfrm>
          <a:prstGeom prst="rect">
            <a:avLst/>
          </a:prstGeom>
        </p:spPr>
      </p:pic>
    </p:spTree>
    <p:extLst>
      <p:ext uri="{BB962C8B-B14F-4D97-AF65-F5344CB8AC3E}">
        <p14:creationId xmlns:p14="http://schemas.microsoft.com/office/powerpoint/2010/main" val="797592547"/>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F654D-F9F0-4364-9257-E80649F0CCD9}"/>
              </a:ext>
            </a:extLst>
          </p:cNvPr>
          <p:cNvSpPr>
            <a:spLocks noGrp="1"/>
          </p:cNvSpPr>
          <p:nvPr>
            <p:ph type="title"/>
          </p:nvPr>
        </p:nvSpPr>
        <p:spPr>
          <a:xfrm>
            <a:off x="2592924" y="624110"/>
            <a:ext cx="8911687" cy="5965376"/>
          </a:xfrm>
        </p:spPr>
        <p:txBody>
          <a:bodyPr>
            <a:normAutofit/>
          </a:bodyPr>
          <a:lstStyle/>
          <a:p>
            <a:pPr algn="ctr"/>
            <a:br>
              <a:rPr lang="en-US" sz="7200" dirty="0"/>
            </a:br>
            <a:br>
              <a:rPr lang="en-US" sz="7200" dirty="0"/>
            </a:br>
            <a:r>
              <a:rPr lang="en-US" sz="7200" b="1" u="sng" dirty="0"/>
              <a:t>RECAP!</a:t>
            </a:r>
          </a:p>
        </p:txBody>
      </p:sp>
    </p:spTree>
    <p:extLst>
      <p:ext uri="{BB962C8B-B14F-4D97-AF65-F5344CB8AC3E}">
        <p14:creationId xmlns:p14="http://schemas.microsoft.com/office/powerpoint/2010/main" val="14528299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a:hlinkClick r:id="" action="ppaction://media"/>
            <a:extLst>
              <a:ext uri="{FF2B5EF4-FFF2-40B4-BE49-F238E27FC236}">
                <a16:creationId xmlns:a16="http://schemas.microsoft.com/office/drawing/2014/main" id="{7A5D6BD5-172A-4F92-8AED-5B67BFEFFF16}"/>
              </a:ext>
            </a:extLst>
          </p:cNvPr>
          <p:cNvPicPr>
            <a:picLocks noGrp="1" noRot="1" noChangeAspect="1"/>
          </p:cNvPicPr>
          <p:nvPr>
            <p:ph idx="1"/>
            <a:videoFile r:link="rId1"/>
          </p:nvPr>
        </p:nvPicPr>
        <p:blipFill>
          <a:blip r:embed="rId3"/>
          <a:stretch>
            <a:fillRect/>
          </a:stretch>
        </p:blipFill>
        <p:spPr>
          <a:xfrm>
            <a:off x="1808018" y="498764"/>
            <a:ext cx="9933709" cy="5953991"/>
          </a:xfrm>
          <a:prstGeom prst="rect">
            <a:avLst/>
          </a:prstGeom>
        </p:spPr>
      </p:pic>
    </p:spTree>
    <p:extLst>
      <p:ext uri="{BB962C8B-B14F-4D97-AF65-F5344CB8AC3E}">
        <p14:creationId xmlns:p14="http://schemas.microsoft.com/office/powerpoint/2010/main" val="2595862491"/>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929B0-068B-4B02-94F8-F7148DCB1E85}"/>
              </a:ext>
            </a:extLst>
          </p:cNvPr>
          <p:cNvSpPr>
            <a:spLocks noGrp="1"/>
          </p:cNvSpPr>
          <p:nvPr>
            <p:ph type="title"/>
          </p:nvPr>
        </p:nvSpPr>
        <p:spPr>
          <a:xfrm>
            <a:off x="2592924" y="624109"/>
            <a:ext cx="8911687" cy="5818893"/>
          </a:xfrm>
        </p:spPr>
        <p:txBody>
          <a:bodyPr>
            <a:noAutofit/>
          </a:bodyPr>
          <a:lstStyle/>
          <a:p>
            <a:r>
              <a:rPr lang="en-US" sz="6600" b="1" u="sng" dirty="0">
                <a:effectLst/>
                <a:latin typeface="Calibri" panose="020F0502020204030204" pitchFamily="34" charset="0"/>
                <a:ea typeface="Times New Roman" panose="02020603050405020304" pitchFamily="18" charset="0"/>
                <a:cs typeface="Times New Roman" panose="02020603050405020304" pitchFamily="18" charset="0"/>
              </a:rPr>
              <a:t>Establish crime scene perimeter</a:t>
            </a:r>
            <a:r>
              <a:rPr lang="en-US" sz="6600" dirty="0">
                <a:effectLst/>
                <a:latin typeface="Calibri" panose="020F0502020204030204" pitchFamily="34" charset="0"/>
                <a:ea typeface="Times New Roman" panose="02020603050405020304" pitchFamily="18" charset="0"/>
                <a:cs typeface="Times New Roman" panose="02020603050405020304" pitchFamily="18" charset="0"/>
              </a:rPr>
              <a:t>.  Officers should keep in mind that the scene may include multiple locations.</a:t>
            </a:r>
            <a:br>
              <a:rPr lang="en-US" sz="6600" dirty="0">
                <a:effectLst/>
                <a:latin typeface="Palatino"/>
                <a:ea typeface="Times New Roman" panose="02020603050405020304" pitchFamily="18" charset="0"/>
                <a:cs typeface="Times New Roman" panose="02020603050405020304" pitchFamily="18" charset="0"/>
              </a:rPr>
            </a:br>
            <a:endParaRPr lang="en-US" sz="6600" b="1" dirty="0"/>
          </a:p>
        </p:txBody>
      </p:sp>
    </p:spTree>
    <p:extLst>
      <p:ext uri="{BB962C8B-B14F-4D97-AF65-F5344CB8AC3E}">
        <p14:creationId xmlns:p14="http://schemas.microsoft.com/office/powerpoint/2010/main" val="3615517500"/>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B5689-1B46-4741-BF20-26C9783446EB}"/>
              </a:ext>
            </a:extLst>
          </p:cNvPr>
          <p:cNvSpPr>
            <a:spLocks noGrp="1"/>
          </p:cNvSpPr>
          <p:nvPr>
            <p:ph type="ctrTitle"/>
          </p:nvPr>
        </p:nvSpPr>
        <p:spPr>
          <a:xfrm>
            <a:off x="2589213" y="217715"/>
            <a:ext cx="8915399" cy="1126284"/>
          </a:xfrm>
        </p:spPr>
        <p:txBody>
          <a:bodyPr/>
          <a:lstStyle/>
          <a:p>
            <a:pPr marL="342900" marR="0" lvl="0" indent="-342900" fontAlgn="base">
              <a:lnSpc>
                <a:spcPts val="1200"/>
              </a:lnSpc>
              <a:spcBef>
                <a:spcPts val="0"/>
              </a:spcBef>
              <a:spcAft>
                <a:spcPts val="0"/>
              </a:spcAft>
            </a:pPr>
            <a:r>
              <a:rPr lang="en-US" sz="1800" u="none" strike="noStrike" kern="0" spc="0" dirty="0">
                <a:ln>
                  <a:noFill/>
                </a:ln>
                <a:noFill/>
                <a:effectLst>
                  <a:outerShdw sx="0" sy="0">
                    <a:srgbClr val="000000"/>
                  </a:outerShdw>
                </a:effectLst>
                <a:uFill>
                  <a:solidFill>
                    <a:srgbClr val="000000"/>
                  </a:solidFill>
                </a:uFill>
                <a:latin typeface="Arial" panose="020B0604020202020204" pitchFamily="34" charset="0"/>
                <a:ea typeface="Tahoma" panose="020B0604030504040204" pitchFamily="34" charset="0"/>
              </a:rPr>
              <a:t> scene </a:t>
            </a:r>
            <a:r>
              <a:rPr lang="en-US" sz="1800" dirty="0">
                <a:solidFill>
                  <a:srgbClr val="000000"/>
                </a:solidFill>
                <a:effectLst/>
                <a:latin typeface="Arial" panose="020B0604020202020204" pitchFamily="34" charset="0"/>
                <a:ea typeface="Tahoma" panose="020B0604030504040204" pitchFamily="34" charset="0"/>
              </a:rPr>
              <a:t>:</a:t>
            </a:r>
            <a:endParaRPr lang="en-US" dirty="0"/>
          </a:p>
        </p:txBody>
      </p:sp>
      <p:sp>
        <p:nvSpPr>
          <p:cNvPr id="3" name="Subtitle 2">
            <a:extLst>
              <a:ext uri="{FF2B5EF4-FFF2-40B4-BE49-F238E27FC236}">
                <a16:creationId xmlns:a16="http://schemas.microsoft.com/office/drawing/2014/main" id="{DBF36C7B-6788-4C60-ACBC-B6B4C443E99C}"/>
              </a:ext>
            </a:extLst>
          </p:cNvPr>
          <p:cNvSpPr>
            <a:spLocks noGrp="1"/>
          </p:cNvSpPr>
          <p:nvPr>
            <p:ph type="subTitle" idx="1"/>
          </p:nvPr>
        </p:nvSpPr>
        <p:spPr>
          <a:xfrm>
            <a:off x="2589213" y="217715"/>
            <a:ext cx="8915399" cy="6270171"/>
          </a:xfrm>
        </p:spPr>
        <p:txBody>
          <a:bodyPr>
            <a:normAutofit fontScale="85000" lnSpcReduction="20000"/>
          </a:bodyPr>
          <a:lstStyle/>
          <a:p>
            <a:r>
              <a:rPr lang="en-US" sz="2800" dirty="0">
                <a:solidFill>
                  <a:srgbClr val="FF0000"/>
                </a:solidFill>
              </a:rPr>
              <a:t>The basic steps of which a crime scene normally progresses are as follows:</a:t>
            </a:r>
          </a:p>
          <a:p>
            <a:pPr marL="285750" indent="-285750">
              <a:buFont typeface="Arial" panose="020B0604020202020204" pitchFamily="34" charset="0"/>
              <a:buChar char="•"/>
            </a:pPr>
            <a:r>
              <a:rPr lang="en-US" sz="2800" dirty="0">
                <a:solidFill>
                  <a:srgbClr val="FF0000"/>
                </a:solidFill>
              </a:rPr>
              <a:t>Approach Crime Scene</a:t>
            </a:r>
          </a:p>
          <a:p>
            <a:pPr marL="285750" indent="-285750">
              <a:buFont typeface="Arial" panose="020B0604020202020204" pitchFamily="34" charset="0"/>
              <a:buChar char="•"/>
            </a:pPr>
            <a:r>
              <a:rPr lang="en-US" sz="2800" dirty="0">
                <a:solidFill>
                  <a:srgbClr val="FF0000"/>
                </a:solidFill>
              </a:rPr>
              <a:t>Secure and Protect</a:t>
            </a:r>
          </a:p>
          <a:p>
            <a:pPr marL="285750" indent="-285750">
              <a:buFont typeface="Arial" panose="020B0604020202020204" pitchFamily="34" charset="0"/>
              <a:buChar char="•"/>
            </a:pPr>
            <a:r>
              <a:rPr lang="en-US" sz="2800" dirty="0">
                <a:solidFill>
                  <a:srgbClr val="FF0000"/>
                </a:solidFill>
              </a:rPr>
              <a:t>Establish Entry and Exit</a:t>
            </a:r>
          </a:p>
          <a:p>
            <a:pPr marL="285750" indent="-285750">
              <a:buFont typeface="Arial" panose="020B0604020202020204" pitchFamily="34" charset="0"/>
              <a:buChar char="•"/>
            </a:pPr>
            <a:r>
              <a:rPr lang="en-US" sz="2800" dirty="0">
                <a:solidFill>
                  <a:srgbClr val="FF0000"/>
                </a:solidFill>
              </a:rPr>
              <a:t>Preliminary Survey</a:t>
            </a:r>
          </a:p>
          <a:p>
            <a:pPr marL="285750" indent="-285750">
              <a:buFont typeface="Arial" panose="020B0604020202020204" pitchFamily="34" charset="0"/>
              <a:buChar char="•"/>
            </a:pPr>
            <a:r>
              <a:rPr lang="en-US" sz="2800" dirty="0">
                <a:solidFill>
                  <a:srgbClr val="FF0000"/>
                </a:solidFill>
              </a:rPr>
              <a:t>Narrative Description</a:t>
            </a:r>
          </a:p>
          <a:p>
            <a:pPr marL="285750" indent="-285750">
              <a:buFont typeface="Arial" panose="020B0604020202020204" pitchFamily="34" charset="0"/>
              <a:buChar char="•"/>
            </a:pPr>
            <a:r>
              <a:rPr lang="en-US" sz="2800" dirty="0">
                <a:solidFill>
                  <a:srgbClr val="FF0000"/>
                </a:solidFill>
              </a:rPr>
              <a:t>Photograph Scene (Overall Photos)</a:t>
            </a:r>
          </a:p>
          <a:p>
            <a:pPr marL="285750" indent="-285750">
              <a:buFont typeface="Arial" panose="020B0604020202020204" pitchFamily="34" charset="0"/>
              <a:buChar char="•"/>
            </a:pPr>
            <a:r>
              <a:rPr lang="en-US" sz="2800" dirty="0">
                <a:solidFill>
                  <a:srgbClr val="FF0000"/>
                </a:solidFill>
              </a:rPr>
              <a:t>Identify, Mark, and Document Evidence</a:t>
            </a:r>
          </a:p>
          <a:p>
            <a:pPr marL="285750" indent="-285750">
              <a:buFont typeface="Arial" panose="020B0604020202020204" pitchFamily="34" charset="0"/>
              <a:buChar char="•"/>
            </a:pPr>
            <a:r>
              <a:rPr lang="en-US" sz="2800" dirty="0">
                <a:solidFill>
                  <a:srgbClr val="FF0000"/>
                </a:solidFill>
              </a:rPr>
              <a:t>Sketch Scene</a:t>
            </a:r>
          </a:p>
          <a:p>
            <a:pPr marL="285750" indent="-285750">
              <a:buFont typeface="Arial" panose="020B0604020202020204" pitchFamily="34" charset="0"/>
              <a:buChar char="•"/>
            </a:pPr>
            <a:r>
              <a:rPr lang="en-US" sz="2800" dirty="0">
                <a:solidFill>
                  <a:srgbClr val="FF0000"/>
                </a:solidFill>
              </a:rPr>
              <a:t>Detailed Search</a:t>
            </a:r>
          </a:p>
          <a:p>
            <a:pPr marL="285750" indent="-285750">
              <a:buFont typeface="Arial" panose="020B0604020202020204" pitchFamily="34" charset="0"/>
              <a:buChar char="•"/>
            </a:pPr>
            <a:r>
              <a:rPr lang="en-US" sz="2800" dirty="0">
                <a:solidFill>
                  <a:srgbClr val="FF0000"/>
                </a:solidFill>
              </a:rPr>
              <a:t>Mark and document additional evidence</a:t>
            </a:r>
          </a:p>
          <a:p>
            <a:pPr marL="285750" indent="-285750">
              <a:buFont typeface="Arial" panose="020B0604020202020204" pitchFamily="34" charset="0"/>
              <a:buChar char="•"/>
            </a:pPr>
            <a:r>
              <a:rPr lang="en-US" sz="2800" dirty="0">
                <a:solidFill>
                  <a:srgbClr val="FF0000"/>
                </a:solidFill>
              </a:rPr>
              <a:t>Collection of evidence and establish chain of custody</a:t>
            </a:r>
          </a:p>
          <a:p>
            <a:pPr marL="285750" indent="-285750">
              <a:buFont typeface="Arial" panose="020B0604020202020204" pitchFamily="34" charset="0"/>
              <a:buChar char="•"/>
            </a:pPr>
            <a:r>
              <a:rPr lang="en-US" sz="2800" dirty="0">
                <a:solidFill>
                  <a:srgbClr val="FF0000"/>
                </a:solidFill>
              </a:rPr>
              <a:t>Fingerprints/Latent Prints</a:t>
            </a:r>
          </a:p>
          <a:p>
            <a:pPr marL="285750" indent="-285750">
              <a:buFont typeface="Arial" panose="020B0604020202020204" pitchFamily="34" charset="0"/>
              <a:buChar char="•"/>
            </a:pPr>
            <a:r>
              <a:rPr lang="en-US" sz="2800" dirty="0">
                <a:solidFill>
                  <a:srgbClr val="FF0000"/>
                </a:solidFill>
              </a:rPr>
              <a:t>Debriefing</a:t>
            </a:r>
          </a:p>
          <a:p>
            <a:endParaRPr lang="en-US" dirty="0"/>
          </a:p>
        </p:txBody>
      </p:sp>
    </p:spTree>
    <p:extLst>
      <p:ext uri="{BB962C8B-B14F-4D97-AF65-F5344CB8AC3E}">
        <p14:creationId xmlns:p14="http://schemas.microsoft.com/office/powerpoint/2010/main" val="14817608"/>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5F52D-E370-470E-BEB0-F2EBB5A1B220}"/>
              </a:ext>
            </a:extLst>
          </p:cNvPr>
          <p:cNvSpPr>
            <a:spLocks noGrp="1"/>
          </p:cNvSpPr>
          <p:nvPr>
            <p:ph type="title"/>
          </p:nvPr>
        </p:nvSpPr>
        <p:spPr>
          <a:xfrm>
            <a:off x="2592924" y="304801"/>
            <a:ext cx="8911687" cy="6241142"/>
          </a:xfrm>
        </p:spPr>
        <p:txBody>
          <a:bodyPr>
            <a:normAutofit fontScale="90000"/>
          </a:bodyPr>
          <a:lstStyle/>
          <a:p>
            <a:r>
              <a:rPr lang="en-US" sz="2200" dirty="0">
                <a:solidFill>
                  <a:srgbClr val="FF0000"/>
                </a:solidFill>
              </a:rPr>
              <a:t>The basic steps of which a crime scene normally progresses are as follows: (Cont.)</a:t>
            </a:r>
            <a:br>
              <a:rPr lang="en-US" sz="2200" dirty="0">
                <a:solidFill>
                  <a:srgbClr val="FF0000"/>
                </a:solidFill>
              </a:rPr>
            </a:br>
            <a:br>
              <a:rPr lang="en-US" sz="2200" dirty="0">
                <a:solidFill>
                  <a:srgbClr val="FF0000"/>
                </a:solidFill>
              </a:rPr>
            </a:br>
            <a:r>
              <a:rPr lang="en-US" sz="2200" dirty="0">
                <a:solidFill>
                  <a:srgbClr val="FF0000"/>
                </a:solidFill>
              </a:rPr>
              <a:t>* Final survey to ensure conditions of the crime scene have been documented as thoroughly as possible and all evidence is collected</a:t>
            </a:r>
            <a:br>
              <a:rPr lang="en-US" sz="2200" dirty="0">
                <a:solidFill>
                  <a:srgbClr val="FF0000"/>
                </a:solidFill>
              </a:rPr>
            </a:br>
            <a:br>
              <a:rPr lang="en-US" sz="2200" dirty="0">
                <a:solidFill>
                  <a:srgbClr val="FF0000"/>
                </a:solidFill>
              </a:rPr>
            </a:br>
            <a:r>
              <a:rPr lang="en-US" sz="2200" dirty="0">
                <a:solidFill>
                  <a:srgbClr val="FF0000"/>
                </a:solidFill>
              </a:rPr>
              <a:t>*Transport evidence/body </a:t>
            </a:r>
            <a:br>
              <a:rPr lang="en-US" sz="2200" dirty="0">
                <a:solidFill>
                  <a:srgbClr val="FF0000"/>
                </a:solidFill>
              </a:rPr>
            </a:br>
            <a:br>
              <a:rPr lang="en-US" sz="2200" dirty="0">
                <a:solidFill>
                  <a:srgbClr val="FF0000"/>
                </a:solidFill>
              </a:rPr>
            </a:br>
            <a:r>
              <a:rPr lang="en-US" sz="2200" dirty="0">
                <a:solidFill>
                  <a:srgbClr val="FF0000"/>
                </a:solidFill>
              </a:rPr>
              <a:t>*Notify next of Kin</a:t>
            </a:r>
            <a:br>
              <a:rPr lang="en-US" sz="2200" dirty="0">
                <a:solidFill>
                  <a:srgbClr val="FF0000"/>
                </a:solidFill>
              </a:rPr>
            </a:br>
            <a:br>
              <a:rPr lang="en-US" sz="2200" dirty="0">
                <a:solidFill>
                  <a:srgbClr val="FF0000"/>
                </a:solidFill>
              </a:rPr>
            </a:br>
            <a:r>
              <a:rPr lang="en-US" sz="2200" dirty="0">
                <a:solidFill>
                  <a:srgbClr val="FF0000"/>
                </a:solidFill>
              </a:rPr>
              <a:t>*Create case file</a:t>
            </a:r>
            <a:br>
              <a:rPr lang="en-US" sz="2200" dirty="0">
                <a:solidFill>
                  <a:srgbClr val="FF0000"/>
                </a:solidFill>
              </a:rPr>
            </a:br>
            <a:br>
              <a:rPr lang="en-US" sz="2200" dirty="0">
                <a:solidFill>
                  <a:srgbClr val="FF0000"/>
                </a:solidFill>
              </a:rPr>
            </a:br>
            <a:r>
              <a:rPr lang="en-US" sz="2200" dirty="0">
                <a:solidFill>
                  <a:srgbClr val="FF0000"/>
                </a:solidFill>
              </a:rPr>
              <a:t>*Lab results/Autopsy</a:t>
            </a:r>
            <a:br>
              <a:rPr lang="en-US" sz="2200" dirty="0">
                <a:solidFill>
                  <a:srgbClr val="FF0000"/>
                </a:solidFill>
              </a:rPr>
            </a:br>
            <a:br>
              <a:rPr lang="en-US" sz="2200" dirty="0">
                <a:solidFill>
                  <a:srgbClr val="FF0000"/>
                </a:solidFill>
              </a:rPr>
            </a:br>
            <a:r>
              <a:rPr lang="en-US" sz="2200" dirty="0">
                <a:solidFill>
                  <a:srgbClr val="FF0000"/>
                </a:solidFill>
              </a:rPr>
              <a:t>*Press release/News Conference</a:t>
            </a:r>
            <a:br>
              <a:rPr lang="en-US" sz="2200" dirty="0">
                <a:solidFill>
                  <a:srgbClr val="FF0000"/>
                </a:solidFill>
              </a:rPr>
            </a:br>
            <a:br>
              <a:rPr lang="en-US" sz="2200" dirty="0">
                <a:solidFill>
                  <a:srgbClr val="FF0000"/>
                </a:solidFill>
              </a:rPr>
            </a:br>
            <a:r>
              <a:rPr lang="en-US" sz="2200" dirty="0">
                <a:solidFill>
                  <a:srgbClr val="FF0000"/>
                </a:solidFill>
              </a:rPr>
              <a:t>*Follow-up Investigation </a:t>
            </a:r>
            <a:br>
              <a:rPr lang="en-US" dirty="0">
                <a:solidFill>
                  <a:srgbClr val="FF0000"/>
                </a:solidFill>
              </a:rPr>
            </a:br>
            <a:endParaRPr lang="en-US" dirty="0"/>
          </a:p>
        </p:txBody>
      </p:sp>
    </p:spTree>
    <p:extLst>
      <p:ext uri="{BB962C8B-B14F-4D97-AF65-F5344CB8AC3E}">
        <p14:creationId xmlns:p14="http://schemas.microsoft.com/office/powerpoint/2010/main" val="1012784175"/>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3773B-9724-4581-A87D-2FB2E35954E8}"/>
              </a:ext>
            </a:extLst>
          </p:cNvPr>
          <p:cNvSpPr>
            <a:spLocks noGrp="1"/>
          </p:cNvSpPr>
          <p:nvPr>
            <p:ph type="title"/>
          </p:nvPr>
        </p:nvSpPr>
        <p:spPr>
          <a:xfrm>
            <a:off x="2592924" y="624110"/>
            <a:ext cx="8911687" cy="5509404"/>
          </a:xfrm>
        </p:spPr>
        <p:txBody>
          <a:bodyPr>
            <a:normAutofit fontScale="90000"/>
          </a:bodyPr>
          <a:lstStyle/>
          <a:p>
            <a:pPr marL="0" marR="0">
              <a:spcBef>
                <a:spcPts val="0"/>
              </a:spcBef>
              <a:spcAft>
                <a:spcPts val="0"/>
              </a:spcAft>
            </a:pPr>
            <a:r>
              <a:rPr lang="en-US" sz="4000" dirty="0">
                <a:effectLst/>
                <a:latin typeface="Calibri" panose="020F0502020204030204" pitchFamily="34" charset="0"/>
                <a:ea typeface="Times New Roman" panose="02020603050405020304" pitchFamily="18" charset="0"/>
                <a:cs typeface="Times New Roman" panose="02020603050405020304" pitchFamily="18" charset="0"/>
              </a:rPr>
              <a:t>Legal authority for crime scene:</a:t>
            </a:r>
            <a:br>
              <a:rPr lang="en-US" sz="4000" dirty="0">
                <a:effectLst/>
                <a:latin typeface="Calibri" panose="020F0502020204030204" pitchFamily="34" charset="0"/>
                <a:ea typeface="Times New Roman" panose="02020603050405020304" pitchFamily="18" charset="0"/>
                <a:cs typeface="Times New Roman" panose="02020603050405020304" pitchFamily="18" charset="0"/>
              </a:rPr>
            </a:br>
            <a:br>
              <a:rPr lang="en-US" sz="4000" dirty="0">
                <a:effectLst/>
                <a:latin typeface="Palatino"/>
                <a:ea typeface="Times New Roman" panose="02020603050405020304" pitchFamily="18" charset="0"/>
                <a:cs typeface="Times New Roman" panose="02020603050405020304" pitchFamily="18" charset="0"/>
              </a:rPr>
            </a:br>
            <a:r>
              <a:rPr lang="en-US" sz="4000" dirty="0">
                <a:effectLst/>
                <a:latin typeface="Palatino"/>
                <a:ea typeface="Times New Roman" panose="02020603050405020304" pitchFamily="18" charset="0"/>
                <a:cs typeface="Times New Roman" panose="02020603050405020304" pitchFamily="18" charset="0"/>
              </a:rPr>
              <a:t>*</a:t>
            </a:r>
            <a:r>
              <a:rPr lang="en-US" sz="4000" dirty="0">
                <a:effectLst/>
                <a:latin typeface="Calibri" panose="020F0502020204030204" pitchFamily="34" charset="0"/>
                <a:ea typeface="Times New Roman" panose="02020603050405020304" pitchFamily="18" charset="0"/>
                <a:cs typeface="Times New Roman" panose="02020603050405020304" pitchFamily="18" charset="0"/>
              </a:rPr>
              <a:t>Peace officer to prevent injury - CCP 6.06</a:t>
            </a:r>
            <a:br>
              <a:rPr lang="en-US" sz="4000" dirty="0">
                <a:effectLst/>
                <a:latin typeface="Palatino"/>
                <a:ea typeface="Times New Roman" panose="02020603050405020304" pitchFamily="18" charset="0"/>
                <a:cs typeface="Times New Roman" panose="02020603050405020304" pitchFamily="18" charset="0"/>
              </a:rPr>
            </a:br>
            <a:r>
              <a:rPr lang="en-US" sz="4000" dirty="0">
                <a:effectLst/>
                <a:latin typeface="Palatino"/>
                <a:ea typeface="Times New Roman" panose="02020603050405020304" pitchFamily="18" charset="0"/>
                <a:cs typeface="Times New Roman" panose="02020603050405020304" pitchFamily="18" charset="0"/>
              </a:rPr>
              <a:t>*</a:t>
            </a:r>
            <a:r>
              <a:rPr lang="en-US" sz="4000" dirty="0">
                <a:effectLst/>
                <a:latin typeface="Calibri" panose="020F0502020204030204" pitchFamily="34" charset="0"/>
                <a:ea typeface="Times New Roman" panose="02020603050405020304" pitchFamily="18" charset="0"/>
                <a:cs typeface="Times New Roman" panose="02020603050405020304" pitchFamily="18" charset="0"/>
              </a:rPr>
              <a:t>Conduct of peace officer - CCP 6.07</a:t>
            </a:r>
            <a:br>
              <a:rPr lang="en-US" sz="4000" dirty="0">
                <a:effectLst/>
                <a:latin typeface="Palatino"/>
                <a:ea typeface="Times New Roman" panose="02020603050405020304" pitchFamily="18" charset="0"/>
                <a:cs typeface="Times New Roman" panose="02020603050405020304" pitchFamily="18" charset="0"/>
              </a:rPr>
            </a:br>
            <a:r>
              <a:rPr lang="en-US" sz="4000" dirty="0">
                <a:effectLst/>
                <a:latin typeface="Palatino"/>
                <a:ea typeface="Times New Roman" panose="02020603050405020304" pitchFamily="18" charset="0"/>
                <a:cs typeface="Times New Roman" panose="02020603050405020304" pitchFamily="18" charset="0"/>
              </a:rPr>
              <a:t>*</a:t>
            </a:r>
            <a:r>
              <a:rPr lang="en-US" sz="4000" dirty="0">
                <a:effectLst/>
                <a:latin typeface="Calibri" panose="020F0502020204030204" pitchFamily="34" charset="0"/>
                <a:ea typeface="Times New Roman" panose="02020603050405020304" pitchFamily="18" charset="0"/>
                <a:cs typeface="Times New Roman" panose="02020603050405020304" pitchFamily="18" charset="0"/>
              </a:rPr>
              <a:t>Duties performed by medical examiner - CCP 49.25</a:t>
            </a:r>
            <a:br>
              <a:rPr lang="en-US" sz="4000" dirty="0">
                <a:effectLst/>
                <a:latin typeface="Palatino"/>
                <a:ea typeface="Times New Roman" panose="02020603050405020304" pitchFamily="18" charset="0"/>
                <a:cs typeface="Times New Roman" panose="02020603050405020304" pitchFamily="18" charset="0"/>
              </a:rPr>
            </a:br>
            <a:r>
              <a:rPr lang="en-US" sz="4000" dirty="0">
                <a:effectLst/>
                <a:latin typeface="Palatino"/>
                <a:ea typeface="Times New Roman" panose="02020603050405020304" pitchFamily="18" charset="0"/>
                <a:cs typeface="Times New Roman" panose="02020603050405020304" pitchFamily="18" charset="0"/>
              </a:rPr>
              <a:t>*</a:t>
            </a:r>
            <a:r>
              <a:rPr lang="en-US" sz="4000" dirty="0">
                <a:effectLst/>
                <a:latin typeface="Calibri" panose="020F0502020204030204" pitchFamily="34" charset="0"/>
                <a:ea typeface="Times New Roman" panose="02020603050405020304" pitchFamily="18" charset="0"/>
                <a:cs typeface="Times New Roman" panose="02020603050405020304" pitchFamily="18" charset="0"/>
              </a:rPr>
              <a:t>Removal of body &amp; property from place of death - CCP 49.05</a:t>
            </a:r>
            <a:br>
              <a:rPr lang="en-US" sz="4000" dirty="0">
                <a:effectLst/>
                <a:latin typeface="Palatino"/>
                <a:ea typeface="Times New Roman" panose="02020603050405020304" pitchFamily="18" charset="0"/>
                <a:cs typeface="Times New Roman" panose="02020603050405020304" pitchFamily="18" charset="0"/>
              </a:rPr>
            </a:br>
            <a:r>
              <a:rPr lang="en-US" sz="4000" dirty="0">
                <a:effectLst/>
                <a:latin typeface="Palatino"/>
                <a:ea typeface="Times New Roman" panose="02020603050405020304" pitchFamily="18" charset="0"/>
                <a:cs typeface="Times New Roman" panose="02020603050405020304" pitchFamily="18" charset="0"/>
              </a:rPr>
              <a:t>*</a:t>
            </a:r>
            <a:r>
              <a:rPr lang="en-US" sz="4000" dirty="0">
                <a:effectLst/>
                <a:latin typeface="Calibri" panose="020F0502020204030204" pitchFamily="34" charset="0"/>
                <a:ea typeface="Times New Roman" panose="02020603050405020304" pitchFamily="18" charset="0"/>
                <a:cs typeface="Times New Roman" panose="02020603050405020304" pitchFamily="18" charset="0"/>
              </a:rPr>
              <a:t>Sealing premises of deceased by medical examiner - CCP 49.22</a:t>
            </a:r>
            <a:br>
              <a:rPr lang="en-US" sz="1800" dirty="0">
                <a:effectLst/>
                <a:latin typeface="Palatino"/>
                <a:ea typeface="Times New Roman" panose="02020603050405020304" pitchFamily="18" charset="0"/>
                <a:cs typeface="Times New Roman" panose="02020603050405020304" pitchFamily="18" charset="0"/>
              </a:rPr>
            </a:br>
            <a:endParaRPr lang="en-US" dirty="0"/>
          </a:p>
        </p:txBody>
      </p:sp>
    </p:spTree>
    <p:extLst>
      <p:ext uri="{BB962C8B-B14F-4D97-AF65-F5344CB8AC3E}">
        <p14:creationId xmlns:p14="http://schemas.microsoft.com/office/powerpoint/2010/main" val="1718819333"/>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1AB2C-A9AF-4F8B-8688-21A89EC8FF7F}"/>
              </a:ext>
            </a:extLst>
          </p:cNvPr>
          <p:cNvSpPr>
            <a:spLocks noGrp="1"/>
          </p:cNvSpPr>
          <p:nvPr>
            <p:ph type="title"/>
          </p:nvPr>
        </p:nvSpPr>
        <p:spPr>
          <a:xfrm>
            <a:off x="2592924" y="624110"/>
            <a:ext cx="8911687" cy="5762622"/>
          </a:xfrm>
        </p:spPr>
        <p:txBody>
          <a:bodyPr>
            <a:normAutofit fontScale="90000"/>
          </a:bodyPr>
          <a:lstStyle/>
          <a:p>
            <a:pPr marL="0" marR="0">
              <a:spcBef>
                <a:spcPts val="0"/>
              </a:spcBef>
              <a:spcAft>
                <a:spcPts val="0"/>
              </a:spcAft>
            </a:pPr>
            <a:r>
              <a:rPr lang="en-US" sz="2800" b="1" u="sng" dirty="0">
                <a:effectLst/>
                <a:latin typeface="Calibri" panose="020F0502020204030204" pitchFamily="34" charset="0"/>
                <a:ea typeface="Times New Roman" panose="02020603050405020304" pitchFamily="18" charset="0"/>
                <a:cs typeface="Times New Roman" panose="02020603050405020304" pitchFamily="18" charset="0"/>
              </a:rPr>
              <a:t>Protection of a crime scene:</a:t>
            </a:r>
            <a:br>
              <a:rPr lang="en-US" sz="2800" b="1" u="sng" dirty="0">
                <a:effectLst/>
                <a:latin typeface="Calibri" panose="020F0502020204030204" pitchFamily="34" charset="0"/>
                <a:ea typeface="Times New Roman" panose="02020603050405020304" pitchFamily="18" charset="0"/>
                <a:cs typeface="Times New Roman" panose="02020603050405020304" pitchFamily="18" charset="0"/>
              </a:rPr>
            </a:br>
            <a:br>
              <a:rPr lang="en-US" sz="2800" dirty="0">
                <a:effectLst/>
                <a:latin typeface="Palatino"/>
                <a:ea typeface="Times New Roman" panose="02020603050405020304" pitchFamily="18" charset="0"/>
                <a:cs typeface="Times New Roman" panose="02020603050405020304" pitchFamily="18" charset="0"/>
              </a:rPr>
            </a:br>
            <a:r>
              <a:rPr lang="en-US" sz="2800" dirty="0">
                <a:effectLst/>
                <a:latin typeface="Palatino"/>
                <a:ea typeface="Times New Roman" panose="02020603050405020304" pitchFamily="18" charset="0"/>
                <a:cs typeface="Times New Roman" panose="02020603050405020304" pitchFamily="18" charset="0"/>
              </a:rPr>
              <a:t>*</a:t>
            </a: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Establish defined entry and exit points to minimize loss, destruction and contamination of evidence.</a:t>
            </a:r>
            <a:br>
              <a:rPr lang="en-US" sz="2800" dirty="0">
                <a:effectLst/>
                <a:latin typeface="Calibri" panose="020F0502020204030204" pitchFamily="34" charset="0"/>
                <a:ea typeface="Times New Roman" panose="02020603050405020304" pitchFamily="18" charset="0"/>
                <a:cs typeface="Times New Roman" panose="02020603050405020304" pitchFamily="18" charset="0"/>
              </a:rPr>
            </a:br>
            <a:br>
              <a:rPr lang="en-US" sz="2800" dirty="0">
                <a:effectLst/>
                <a:latin typeface="Palatino"/>
                <a:ea typeface="Times New Roman" panose="02020603050405020304" pitchFamily="18" charset="0"/>
                <a:cs typeface="Times New Roman" panose="02020603050405020304" pitchFamily="18" charset="0"/>
              </a:rPr>
            </a:br>
            <a:r>
              <a:rPr lang="en-US" sz="2800" dirty="0">
                <a:effectLst/>
                <a:latin typeface="Palatino"/>
                <a:ea typeface="Times New Roman" panose="02020603050405020304" pitchFamily="18" charset="0"/>
                <a:cs typeface="Times New Roman" panose="02020603050405020304" pitchFamily="18" charset="0"/>
              </a:rPr>
              <a:t>*</a:t>
            </a: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Establish an inner and outer perimeter using street barricades, ropes, crime scene tape, or additional personnel around the perimeter to keep unauthorized persons out.</a:t>
            </a:r>
            <a:br>
              <a:rPr lang="en-US" sz="2800" dirty="0">
                <a:effectLst/>
                <a:latin typeface="Calibri" panose="020F0502020204030204" pitchFamily="34" charset="0"/>
                <a:ea typeface="Times New Roman" panose="02020603050405020304" pitchFamily="18" charset="0"/>
                <a:cs typeface="Times New Roman" panose="02020603050405020304" pitchFamily="18" charset="0"/>
              </a:rPr>
            </a:br>
            <a:br>
              <a:rPr lang="en-US" sz="2800" dirty="0">
                <a:effectLst/>
                <a:latin typeface="Palatino"/>
                <a:ea typeface="Times New Roman" panose="02020603050405020304" pitchFamily="18" charset="0"/>
                <a:cs typeface="Times New Roman" panose="02020603050405020304" pitchFamily="18" charset="0"/>
              </a:rPr>
            </a:br>
            <a:r>
              <a:rPr lang="en-US" sz="2800" dirty="0">
                <a:effectLst/>
                <a:latin typeface="Palatino"/>
                <a:ea typeface="Times New Roman" panose="02020603050405020304" pitchFamily="18" charset="0"/>
                <a:cs typeface="Times New Roman" panose="02020603050405020304" pitchFamily="18" charset="0"/>
              </a:rPr>
              <a:t>*</a:t>
            </a: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Protect the crime scene from contamination and the removal of evidence.  Possible methods include the use rope or tape, officers, other personnel or barricades to guard the perimeter.  If at all possible, obtain permission from the property owner to prevent entry by unauthorized persons.</a:t>
            </a:r>
            <a:br>
              <a:rPr lang="en-US" sz="1800" dirty="0">
                <a:effectLst/>
                <a:latin typeface="Palatino"/>
                <a:ea typeface="Times New Roman" panose="02020603050405020304" pitchFamily="18" charset="0"/>
                <a:cs typeface="Times New Roman" panose="02020603050405020304" pitchFamily="18" charset="0"/>
              </a:rPr>
            </a:br>
            <a:endParaRPr lang="en-US" dirty="0"/>
          </a:p>
        </p:txBody>
      </p:sp>
    </p:spTree>
    <p:extLst>
      <p:ext uri="{BB962C8B-B14F-4D97-AF65-F5344CB8AC3E}">
        <p14:creationId xmlns:p14="http://schemas.microsoft.com/office/powerpoint/2010/main" val="146455518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7BF41-965E-4058-B4C0-4D78100652AF}"/>
              </a:ext>
            </a:extLst>
          </p:cNvPr>
          <p:cNvSpPr>
            <a:spLocks noGrp="1"/>
          </p:cNvSpPr>
          <p:nvPr>
            <p:ph type="title"/>
          </p:nvPr>
        </p:nvSpPr>
        <p:spPr>
          <a:xfrm>
            <a:off x="2592924" y="203200"/>
            <a:ext cx="8911687" cy="6487886"/>
          </a:xfrm>
        </p:spPr>
        <p:txBody>
          <a:bodyPr>
            <a:normAutofit fontScale="90000"/>
          </a:bodyPr>
          <a:lstStyle/>
          <a:p>
            <a:pPr marL="0" marR="0">
              <a:spcBef>
                <a:spcPts val="0"/>
              </a:spcBef>
              <a:spcAft>
                <a:spcPts val="0"/>
              </a:spcAft>
            </a:pPr>
            <a:r>
              <a:rPr lang="en-US" sz="2800" b="1" dirty="0">
                <a:effectLst/>
                <a:latin typeface="Calibri" panose="020F0502020204030204" pitchFamily="34" charset="0"/>
                <a:ea typeface="Times New Roman" panose="02020603050405020304" pitchFamily="18" charset="0"/>
                <a:cs typeface="Times New Roman" panose="02020603050405020304" pitchFamily="18" charset="0"/>
              </a:rPr>
              <a:t> Discuss the objectives in conducting a crime scene search.</a:t>
            </a:r>
            <a:br>
              <a:rPr lang="en-US" sz="2800" dirty="0">
                <a:effectLst/>
                <a:latin typeface="Palatino"/>
                <a:ea typeface="Times New Roman" panose="02020603050405020304" pitchFamily="18" charset="0"/>
                <a:cs typeface="Times New Roman" panose="02020603050405020304" pitchFamily="18" charset="0"/>
              </a:rPr>
            </a:b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 </a:t>
            </a:r>
            <a:br>
              <a:rPr lang="en-US" sz="2800" dirty="0">
                <a:effectLst/>
                <a:latin typeface="Palatino"/>
                <a:ea typeface="Times New Roman" panose="02020603050405020304" pitchFamily="18" charset="0"/>
                <a:cs typeface="Times New Roman" panose="02020603050405020304" pitchFamily="18" charset="0"/>
              </a:rPr>
            </a:b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Officers must determine if a search warrant is required or if the search will meet the requirements for search without a warrant.</a:t>
            </a:r>
            <a:br>
              <a:rPr lang="en-US" sz="2800" dirty="0">
                <a:effectLst/>
                <a:latin typeface="Palatino"/>
                <a:ea typeface="Times New Roman" panose="02020603050405020304" pitchFamily="18" charset="0"/>
                <a:cs typeface="Times New Roman" panose="02020603050405020304" pitchFamily="18" charset="0"/>
              </a:rPr>
            </a:b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 </a:t>
            </a:r>
            <a:br>
              <a:rPr lang="en-US" sz="2800" dirty="0">
                <a:effectLst/>
                <a:latin typeface="Palatino"/>
                <a:ea typeface="Times New Roman" panose="02020603050405020304" pitchFamily="18" charset="0"/>
                <a:cs typeface="Times New Roman" panose="02020603050405020304" pitchFamily="18" charset="0"/>
              </a:rPr>
            </a:b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A crime scene search is a planned and coordinated legal search of a crime scene to locate physical evidence or witnesses to the crime under investigation</a:t>
            </a:r>
            <a:br>
              <a:rPr lang="en-US" sz="2800" dirty="0">
                <a:effectLst/>
                <a:latin typeface="Palatino"/>
                <a:ea typeface="Times New Roman" panose="02020603050405020304" pitchFamily="18" charset="0"/>
                <a:cs typeface="Times New Roman" panose="02020603050405020304" pitchFamily="18" charset="0"/>
              </a:rPr>
            </a:b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 </a:t>
            </a:r>
            <a:br>
              <a:rPr lang="en-US" sz="2800" dirty="0">
                <a:effectLst/>
                <a:latin typeface="Palatino"/>
                <a:ea typeface="Times New Roman" panose="02020603050405020304" pitchFamily="18" charset="0"/>
                <a:cs typeface="Times New Roman" panose="02020603050405020304" pitchFamily="18" charset="0"/>
              </a:rPr>
            </a:b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The objectives in conducting a search of a crime scene are to aid in the following:</a:t>
            </a:r>
            <a:br>
              <a:rPr lang="en-US" sz="2800" dirty="0">
                <a:effectLst/>
                <a:latin typeface="Palatino"/>
                <a:ea typeface="Times New Roman" panose="02020603050405020304" pitchFamily="18" charset="0"/>
                <a:cs typeface="Times New Roman" panose="02020603050405020304" pitchFamily="18" charset="0"/>
              </a:rPr>
            </a:b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Can help establish that a crime has been committed.  (i.e., identify the type of crime and establish the elements of the crime.)</a:t>
            </a:r>
            <a:br>
              <a:rPr lang="en-US" sz="2000" dirty="0">
                <a:effectLst/>
                <a:latin typeface="Calibri" panose="020F0502020204030204" pitchFamily="34" charset="0"/>
                <a:ea typeface="Times New Roman" panose="02020603050405020304" pitchFamily="18" charset="0"/>
                <a:cs typeface="Times New Roman" panose="02020603050405020304" pitchFamily="18" charset="0"/>
              </a:rPr>
            </a:br>
            <a:endParaRPr lang="en-US" sz="2000" dirty="0"/>
          </a:p>
        </p:txBody>
      </p:sp>
    </p:spTree>
    <p:extLst>
      <p:ext uri="{BB962C8B-B14F-4D97-AF65-F5344CB8AC3E}">
        <p14:creationId xmlns:p14="http://schemas.microsoft.com/office/powerpoint/2010/main" val="3164369686"/>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284CD-7E0F-4280-B63C-FB1AEEA46AD6}"/>
              </a:ext>
            </a:extLst>
          </p:cNvPr>
          <p:cNvSpPr>
            <a:spLocks noGrp="1"/>
          </p:cNvSpPr>
          <p:nvPr>
            <p:ph type="title"/>
          </p:nvPr>
        </p:nvSpPr>
        <p:spPr>
          <a:xfrm>
            <a:off x="2592924" y="174171"/>
            <a:ext cx="8911687" cy="6400800"/>
          </a:xfrm>
        </p:spPr>
        <p:txBody>
          <a:bodyPr>
            <a:normAutofit/>
          </a:bodyPr>
          <a:lstStyle/>
          <a:p>
            <a:br>
              <a:rPr lang="en-US" sz="2400" dirty="0">
                <a:effectLst/>
                <a:latin typeface="Calibri" panose="020F0502020204030204" pitchFamily="34" charset="0"/>
                <a:ea typeface="Times New Roman" panose="02020603050405020304" pitchFamily="18" charset="0"/>
                <a:cs typeface="Times New Roman" panose="02020603050405020304" pitchFamily="18" charset="0"/>
              </a:rPr>
            </a:br>
            <a:r>
              <a:rPr lang="en-US" sz="2400" b="1" dirty="0">
                <a:effectLst/>
                <a:latin typeface="Calibri" panose="020F0502020204030204" pitchFamily="34" charset="0"/>
                <a:ea typeface="Times New Roman" panose="02020603050405020304" pitchFamily="18" charset="0"/>
                <a:cs typeface="Times New Roman" panose="02020603050405020304" pitchFamily="18" charset="0"/>
              </a:rPr>
              <a:t> Discuss the objectives in conducting a crime scene search (Cont.)</a:t>
            </a:r>
            <a:br>
              <a:rPr lang="en-US" sz="2400" b="1" dirty="0">
                <a:effectLst/>
                <a:latin typeface="Calibri" panose="020F0502020204030204" pitchFamily="34" charset="0"/>
                <a:ea typeface="Times New Roman" panose="02020603050405020304" pitchFamily="18" charset="0"/>
                <a:cs typeface="Times New Roman" panose="02020603050405020304" pitchFamily="18" charset="0"/>
              </a:rPr>
            </a:br>
            <a:br>
              <a:rPr lang="en-US" sz="2400" dirty="0">
                <a:effectLst/>
                <a:latin typeface="Calibri" panose="020F0502020204030204" pitchFamily="34" charset="0"/>
                <a:ea typeface="Times New Roman" panose="02020603050405020304" pitchFamily="18" charset="0"/>
                <a:cs typeface="Times New Roman" panose="02020603050405020304" pitchFamily="18" charset="0"/>
              </a:rPr>
            </a:b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Can be used to place the suspect at the scene (i.e., shoe impressions may match those of a known suspect in the community.)</a:t>
            </a:r>
            <a:br>
              <a:rPr lang="en-US" sz="2400" dirty="0">
                <a:effectLst/>
                <a:latin typeface="Calibri" panose="020F0502020204030204" pitchFamily="34" charset="0"/>
                <a:ea typeface="Times New Roman" panose="02020603050405020304" pitchFamily="18" charset="0"/>
                <a:cs typeface="Times New Roman" panose="02020603050405020304" pitchFamily="18" charset="0"/>
              </a:rPr>
            </a:br>
            <a:br>
              <a:rPr lang="en-US" sz="2400" dirty="0">
                <a:effectLst/>
                <a:latin typeface="Palatino"/>
                <a:ea typeface="Times New Roman" panose="02020603050405020304" pitchFamily="18" charset="0"/>
                <a:cs typeface="Times New Roman" panose="02020603050405020304" pitchFamily="18" charset="0"/>
              </a:rPr>
            </a:b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Can be used to eliminate persons, such as through DNA testing.</a:t>
            </a:r>
            <a:br>
              <a:rPr lang="en-US" sz="2400" dirty="0">
                <a:effectLst/>
                <a:latin typeface="Calibri" panose="020F0502020204030204" pitchFamily="34" charset="0"/>
                <a:ea typeface="Times New Roman" panose="02020603050405020304" pitchFamily="18" charset="0"/>
                <a:cs typeface="Times New Roman" panose="02020603050405020304" pitchFamily="18" charset="0"/>
              </a:rPr>
            </a:br>
            <a:br>
              <a:rPr lang="en-US" sz="2400" dirty="0">
                <a:effectLst/>
                <a:latin typeface="Palatino"/>
                <a:ea typeface="Times New Roman" panose="02020603050405020304" pitchFamily="18" charset="0"/>
                <a:cs typeface="Times New Roman" panose="02020603050405020304" pitchFamily="18" charset="0"/>
              </a:rPr>
            </a:b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Can cause suspects confronted with physical evidence to confess the crime</a:t>
            </a:r>
            <a:br>
              <a:rPr lang="en-US" sz="2400" dirty="0">
                <a:effectLst/>
                <a:latin typeface="Calibri" panose="020F0502020204030204" pitchFamily="34" charset="0"/>
                <a:ea typeface="Times New Roman" panose="02020603050405020304" pitchFamily="18" charset="0"/>
                <a:cs typeface="Times New Roman" panose="02020603050405020304" pitchFamily="18" charset="0"/>
              </a:rPr>
            </a:br>
            <a:br>
              <a:rPr lang="en-US" sz="2400" dirty="0">
                <a:effectLst/>
                <a:latin typeface="Palatino"/>
                <a:ea typeface="Times New Roman" panose="02020603050405020304" pitchFamily="18" charset="0"/>
                <a:cs typeface="Times New Roman" panose="02020603050405020304" pitchFamily="18" charset="0"/>
              </a:rPr>
            </a:b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Witness’s testimony can be supported with physical evidence.</a:t>
            </a:r>
            <a:br>
              <a:rPr lang="en-US" sz="2400" dirty="0">
                <a:effectLst/>
                <a:latin typeface="Calibri" panose="020F0502020204030204" pitchFamily="34" charset="0"/>
                <a:ea typeface="Times New Roman" panose="02020603050405020304" pitchFamily="18" charset="0"/>
                <a:cs typeface="Times New Roman" panose="02020603050405020304" pitchFamily="18" charset="0"/>
              </a:rPr>
            </a:br>
            <a:br>
              <a:rPr lang="en-US" sz="2400" dirty="0">
                <a:effectLst/>
                <a:latin typeface="Palatino"/>
                <a:ea typeface="Times New Roman" panose="02020603050405020304" pitchFamily="18" charset="0"/>
                <a:cs typeface="Times New Roman" panose="02020603050405020304" pitchFamily="18" charset="0"/>
              </a:rPr>
            </a:b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Can help establish where the crime was committed?  How the crime was committed (M.O.)?  Why the crime was committed (motive)?  When the crime was committed?</a:t>
            </a:r>
            <a:endParaRPr lang="en-US" sz="2400" dirty="0"/>
          </a:p>
        </p:txBody>
      </p:sp>
    </p:spTree>
    <p:extLst>
      <p:ext uri="{BB962C8B-B14F-4D97-AF65-F5344CB8AC3E}">
        <p14:creationId xmlns:p14="http://schemas.microsoft.com/office/powerpoint/2010/main" val="3914714539"/>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E7220-1C3A-4378-861E-95B85B4DECEA}"/>
              </a:ext>
            </a:extLst>
          </p:cNvPr>
          <p:cNvSpPr>
            <a:spLocks noGrp="1"/>
          </p:cNvSpPr>
          <p:nvPr>
            <p:ph type="title"/>
          </p:nvPr>
        </p:nvSpPr>
        <p:spPr>
          <a:xfrm>
            <a:off x="2592924" y="624109"/>
            <a:ext cx="8911687" cy="5816447"/>
          </a:xfrm>
        </p:spPr>
        <p:txBody>
          <a:bodyPr>
            <a:normAutofit fontScale="90000"/>
          </a:bodyPr>
          <a:lstStyle/>
          <a:p>
            <a:pPr marL="0" marR="0">
              <a:spcBef>
                <a:spcPts val="0"/>
              </a:spcBef>
              <a:spcAft>
                <a:spcPts val="0"/>
              </a:spcAft>
            </a:pPr>
            <a:r>
              <a:rPr lang="en-US" sz="2800" u="sng" dirty="0">
                <a:effectLst/>
                <a:latin typeface="Calibri" panose="020F0502020204030204" pitchFamily="34" charset="0"/>
                <a:ea typeface="Times New Roman" panose="02020603050405020304" pitchFamily="18" charset="0"/>
                <a:cs typeface="Times New Roman" panose="02020603050405020304" pitchFamily="18" charset="0"/>
              </a:rPr>
              <a:t>Summoning Assistance</a:t>
            </a: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2800" dirty="0">
                <a:effectLst/>
                <a:latin typeface="Palatino"/>
                <a:ea typeface="Times New Roman" panose="02020603050405020304" pitchFamily="18" charset="0"/>
                <a:cs typeface="Times New Roman" panose="02020603050405020304" pitchFamily="18" charset="0"/>
              </a:rPr>
            </a:b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When physical characteristics of area make it impractical for one person to search.</a:t>
            </a:r>
            <a:br>
              <a:rPr lang="en-US" sz="2800" dirty="0">
                <a:effectLst/>
                <a:latin typeface="Palatino"/>
                <a:ea typeface="Times New Roman" panose="02020603050405020304" pitchFamily="18" charset="0"/>
                <a:cs typeface="Times New Roman" panose="02020603050405020304" pitchFamily="18" charset="0"/>
              </a:rPr>
            </a:b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When the amount of damage or evidence to be searched for makes it impractical for one person to search.</a:t>
            </a:r>
            <a:br>
              <a:rPr lang="en-US" sz="2800" dirty="0">
                <a:effectLst/>
                <a:latin typeface="Palatino"/>
                <a:ea typeface="Times New Roman" panose="02020603050405020304" pitchFamily="18" charset="0"/>
                <a:cs typeface="Times New Roman" panose="02020603050405020304" pitchFamily="18" charset="0"/>
              </a:rPr>
            </a:b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When expertise is needed beyond that of those present.</a:t>
            </a:r>
            <a:br>
              <a:rPr lang="en-US" sz="2800" dirty="0">
                <a:effectLst/>
                <a:latin typeface="Palatino"/>
                <a:ea typeface="Times New Roman" panose="02020603050405020304" pitchFamily="18" charset="0"/>
                <a:cs typeface="Times New Roman" panose="02020603050405020304" pitchFamily="18" charset="0"/>
              </a:rPr>
            </a:b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Consider what personnel are available</a:t>
            </a:r>
            <a:br>
              <a:rPr lang="en-US" sz="2800" dirty="0">
                <a:effectLst/>
                <a:latin typeface="Palatino"/>
                <a:ea typeface="Times New Roman" panose="02020603050405020304" pitchFamily="18" charset="0"/>
                <a:cs typeface="Times New Roman" panose="02020603050405020304" pitchFamily="18" charset="0"/>
              </a:rPr>
            </a:b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Consider the degree of thoroughness required</a:t>
            </a:r>
            <a:br>
              <a:rPr lang="en-US" sz="2800" dirty="0">
                <a:effectLst/>
                <a:latin typeface="Palatino"/>
                <a:ea typeface="Times New Roman" panose="02020603050405020304" pitchFamily="18" charset="0"/>
                <a:cs typeface="Times New Roman" panose="02020603050405020304" pitchFamily="18" charset="0"/>
              </a:rPr>
            </a:b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 </a:t>
            </a:r>
            <a:br>
              <a:rPr lang="en-US" sz="2800" dirty="0">
                <a:effectLst/>
                <a:latin typeface="Palatino"/>
                <a:ea typeface="Times New Roman" panose="02020603050405020304" pitchFamily="18" charset="0"/>
                <a:cs typeface="Times New Roman" panose="02020603050405020304" pitchFamily="18" charset="0"/>
              </a:rPr>
            </a:br>
            <a:r>
              <a:rPr lang="en-US" sz="2800" u="sng" dirty="0">
                <a:effectLst/>
                <a:latin typeface="Calibri" panose="020F0502020204030204" pitchFamily="34" charset="0"/>
                <a:ea typeface="Times New Roman" panose="02020603050405020304" pitchFamily="18" charset="0"/>
                <a:cs typeface="Times New Roman" panose="02020603050405020304" pitchFamily="18" charset="0"/>
              </a:rPr>
              <a:t>Leaving the scene</a:t>
            </a: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2800" dirty="0">
                <a:effectLst/>
                <a:latin typeface="Palatino"/>
                <a:ea typeface="Times New Roman" panose="02020603050405020304" pitchFamily="18" charset="0"/>
                <a:cs typeface="Times New Roman" panose="02020603050405020304" pitchFamily="18" charset="0"/>
              </a:rPr>
            </a:b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When released from responsibility </a:t>
            </a:r>
            <a:br>
              <a:rPr lang="en-US" sz="2800" dirty="0">
                <a:effectLst/>
                <a:latin typeface="Palatino"/>
                <a:ea typeface="Times New Roman" panose="02020603050405020304" pitchFamily="18" charset="0"/>
                <a:cs typeface="Times New Roman" panose="02020603050405020304" pitchFamily="18" charset="0"/>
              </a:rPr>
            </a:br>
            <a:r>
              <a:rPr lang="x-none" sz="2800" dirty="0">
                <a:effectLst/>
                <a:latin typeface="Calibri" panose="020F0502020204030204" pitchFamily="34" charset="0"/>
                <a:ea typeface="Times New Roman" panose="02020603050405020304" pitchFamily="18" charset="0"/>
                <a:cs typeface="Times New Roman" panose="02020603050405020304" pitchFamily="18" charset="0"/>
              </a:rPr>
              <a:t>When not needed</a:t>
            </a:r>
            <a:br>
              <a:rPr lang="en-US" sz="2800" dirty="0">
                <a:effectLst/>
                <a:latin typeface="Palatino"/>
                <a:ea typeface="Times New Roman" panose="02020603050405020304" pitchFamily="18" charset="0"/>
                <a:cs typeface="Times New Roman" panose="02020603050405020304" pitchFamily="18" charset="0"/>
              </a:rPr>
            </a:b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When directed to do so</a:t>
            </a:r>
            <a:br>
              <a:rPr lang="en-US" sz="2800" dirty="0">
                <a:effectLst/>
                <a:latin typeface="Palatino"/>
                <a:ea typeface="Times New Roman" panose="02020603050405020304" pitchFamily="18" charset="0"/>
                <a:cs typeface="Times New Roman" panose="02020603050405020304" pitchFamily="18" charset="0"/>
              </a:rPr>
            </a:b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 </a:t>
            </a:r>
            <a:br>
              <a:rPr lang="en-US" sz="1200" dirty="0">
                <a:effectLst/>
                <a:latin typeface="Palatino"/>
                <a:ea typeface="Times New Roman" panose="02020603050405020304" pitchFamily="18" charset="0"/>
                <a:cs typeface="Times New Roman" panose="02020603050405020304" pitchFamily="18" charset="0"/>
              </a:rPr>
            </a:br>
            <a:endParaRPr lang="en-US" dirty="0"/>
          </a:p>
        </p:txBody>
      </p:sp>
    </p:spTree>
    <p:extLst>
      <p:ext uri="{BB962C8B-B14F-4D97-AF65-F5344CB8AC3E}">
        <p14:creationId xmlns:p14="http://schemas.microsoft.com/office/powerpoint/2010/main" val="942890076"/>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31727E-DE60-4ABD-BC01-2FFACFAA0710}"/>
              </a:ext>
            </a:extLst>
          </p:cNvPr>
          <p:cNvSpPr>
            <a:spLocks noGrp="1"/>
          </p:cNvSpPr>
          <p:nvPr>
            <p:ph type="title"/>
          </p:nvPr>
        </p:nvSpPr>
        <p:spPr>
          <a:xfrm>
            <a:off x="2592924" y="624109"/>
            <a:ext cx="8911687" cy="5723681"/>
          </a:xfrm>
        </p:spPr>
        <p:txBody>
          <a:bodyPr>
            <a:normAutofit/>
          </a:bodyPr>
          <a:lstStyle/>
          <a:p>
            <a:r>
              <a:rPr lang="en-US" sz="5400" dirty="0">
                <a:solidFill>
                  <a:srgbClr val="FF0000"/>
                </a:solidFill>
              </a:rPr>
              <a:t>REMEMBER!!!!!!!  Please take your time at a crime scene.  The information that your collect </a:t>
            </a:r>
            <a:r>
              <a:rPr lang="en-US" sz="5400" dirty="0">
                <a:solidFill>
                  <a:srgbClr val="0070C0"/>
                </a:solidFill>
              </a:rPr>
              <a:t>or fail to collect </a:t>
            </a:r>
            <a:r>
              <a:rPr lang="en-US" sz="5400" dirty="0">
                <a:solidFill>
                  <a:srgbClr val="FF0000"/>
                </a:solidFill>
              </a:rPr>
              <a:t>could make or break your investigation.</a:t>
            </a:r>
          </a:p>
        </p:txBody>
      </p:sp>
    </p:spTree>
    <p:extLst>
      <p:ext uri="{BB962C8B-B14F-4D97-AF65-F5344CB8AC3E}">
        <p14:creationId xmlns:p14="http://schemas.microsoft.com/office/powerpoint/2010/main" val="512501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DD14C-D22B-43AE-BED5-FC52CBF57EF9}"/>
              </a:ext>
            </a:extLst>
          </p:cNvPr>
          <p:cNvSpPr>
            <a:spLocks noGrp="1"/>
          </p:cNvSpPr>
          <p:nvPr>
            <p:ph type="title"/>
          </p:nvPr>
        </p:nvSpPr>
        <p:spPr>
          <a:xfrm>
            <a:off x="2592924" y="624110"/>
            <a:ext cx="8911687" cy="5660576"/>
          </a:xfrm>
        </p:spPr>
        <p:txBody>
          <a:bodyPr>
            <a:normAutofit/>
          </a:bodyPr>
          <a:lstStyle/>
          <a:p>
            <a:pPr algn="ctr"/>
            <a:br>
              <a:rPr lang="en-US" sz="4400" dirty="0">
                <a:solidFill>
                  <a:srgbClr val="000000"/>
                </a:solidFill>
                <a:effectLst/>
                <a:latin typeface="Arial" panose="020B0604020202020204" pitchFamily="34" charset="0"/>
                <a:ea typeface="Tahoma" panose="020B0604030504040204" pitchFamily="34" charset="0"/>
              </a:rPr>
            </a:br>
            <a:br>
              <a:rPr lang="en-US" sz="4400" dirty="0">
                <a:solidFill>
                  <a:srgbClr val="000000"/>
                </a:solidFill>
                <a:effectLst/>
                <a:latin typeface="Arial" panose="020B0604020202020204" pitchFamily="34" charset="0"/>
                <a:ea typeface="Tahoma" panose="020B0604030504040204" pitchFamily="34" charset="0"/>
              </a:rPr>
            </a:br>
            <a:br>
              <a:rPr lang="en-US" sz="4400" dirty="0">
                <a:solidFill>
                  <a:srgbClr val="000000"/>
                </a:solidFill>
                <a:effectLst/>
                <a:latin typeface="Arial" panose="020B0604020202020204" pitchFamily="34" charset="0"/>
                <a:ea typeface="Tahoma" panose="020B0604030504040204" pitchFamily="34" charset="0"/>
              </a:rPr>
            </a:br>
            <a:r>
              <a:rPr lang="en-US" sz="4400" dirty="0">
                <a:solidFill>
                  <a:srgbClr val="000000"/>
                </a:solidFill>
                <a:effectLst/>
                <a:latin typeface="Arial" panose="020B0604020202020204" pitchFamily="34" charset="0"/>
                <a:ea typeface="Tahoma" panose="020B0604030504040204" pitchFamily="34" charset="0"/>
              </a:rPr>
              <a:t>Legal issues for searches</a:t>
            </a:r>
            <a:endParaRPr lang="en-US" sz="4400" dirty="0"/>
          </a:p>
        </p:txBody>
      </p:sp>
    </p:spTree>
    <p:extLst>
      <p:ext uri="{BB962C8B-B14F-4D97-AF65-F5344CB8AC3E}">
        <p14:creationId xmlns:p14="http://schemas.microsoft.com/office/powerpoint/2010/main" val="33309469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FFA605-5AC0-493C-84AC-079B0055B940}"/>
              </a:ext>
            </a:extLst>
          </p:cNvPr>
          <p:cNvSpPr>
            <a:spLocks noGrp="1"/>
          </p:cNvSpPr>
          <p:nvPr>
            <p:ph type="title"/>
          </p:nvPr>
        </p:nvSpPr>
        <p:spPr>
          <a:xfrm>
            <a:off x="1872344" y="188686"/>
            <a:ext cx="9632268" cy="6415313"/>
          </a:xfrm>
        </p:spPr>
        <p:txBody>
          <a:bodyPr>
            <a:normAutofit fontScale="90000"/>
          </a:bodyPr>
          <a:lstStyle/>
          <a:p>
            <a:r>
              <a:rPr lang="en-US" dirty="0">
                <a:solidFill>
                  <a:srgbClr val="000000"/>
                </a:solidFill>
                <a:effectLst/>
                <a:latin typeface="Calibri" panose="020F0502020204030204" pitchFamily="34" charset="0"/>
                <a:ea typeface="Tahoma" panose="020B0604030504040204" pitchFamily="34" charset="0"/>
                <a:cs typeface="Calibri" panose="020F0502020204030204" pitchFamily="34" charset="0"/>
              </a:rPr>
              <a:t>*Probable cause</a:t>
            </a:r>
            <a:br>
              <a:rPr lang="en-US"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dirty="0">
                <a:solidFill>
                  <a:srgbClr val="000000"/>
                </a:solidFill>
                <a:effectLst/>
                <a:latin typeface="Calibri" panose="020F0502020204030204" pitchFamily="34" charset="0"/>
                <a:ea typeface="Tahoma" panose="020B0604030504040204" pitchFamily="34" charset="0"/>
                <a:cs typeface="Calibri" panose="020F0502020204030204" pitchFamily="34" charset="0"/>
              </a:rPr>
              <a:t>*Exclusionary rule</a:t>
            </a:r>
            <a:br>
              <a:rPr lang="en-US"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a:t>
            </a:r>
            <a:r>
              <a:rPr lang="en-US" i="1" dirty="0">
                <a:solidFill>
                  <a:srgbClr val="000000"/>
                </a:solidFill>
                <a:effectLst/>
                <a:latin typeface="Calibri" panose="020F0502020204030204" pitchFamily="34" charset="0"/>
                <a:ea typeface="Tahoma" panose="020B0604030504040204" pitchFamily="34" charset="0"/>
                <a:cs typeface="Calibri" panose="020F0502020204030204" pitchFamily="34" charset="0"/>
              </a:rPr>
              <a:t>Mapp v. Ohio</a:t>
            </a:r>
            <a:br>
              <a:rPr lang="en-US"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dirty="0">
                <a:solidFill>
                  <a:srgbClr val="000000"/>
                </a:solidFill>
                <a:effectLst/>
                <a:latin typeface="Calibri" panose="020F0502020204030204" pitchFamily="34" charset="0"/>
                <a:ea typeface="Tahoma" panose="020B0604030504040204" pitchFamily="34" charset="0"/>
                <a:cs typeface="Calibri" panose="020F0502020204030204" pitchFamily="34" charset="0"/>
              </a:rPr>
              <a:t>*</a:t>
            </a:r>
            <a:r>
              <a:rPr lang="en-US"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Fruit of the Poison Tree Doctrine (due process)</a:t>
            </a:r>
            <a:br>
              <a:rPr lang="en-US"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a:t>
            </a:r>
            <a:r>
              <a:rPr lang="en-US" i="1" dirty="0">
                <a:solidFill>
                  <a:srgbClr val="000000"/>
                </a:solidFill>
                <a:effectLst/>
                <a:latin typeface="Calibri" panose="020F0502020204030204" pitchFamily="34" charset="0"/>
                <a:ea typeface="Tahoma" panose="020B0604030504040204" pitchFamily="34" charset="0"/>
                <a:cs typeface="Calibri" panose="020F0502020204030204" pitchFamily="34" charset="0"/>
              </a:rPr>
              <a:t>Silverthorne Lumber Co. v. United States, 251 US 385 (1918)</a:t>
            </a:r>
            <a:br>
              <a:rPr lang="en-US" i="1"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i="1"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i="1" dirty="0">
                <a:solidFill>
                  <a:srgbClr val="000000"/>
                </a:solidFill>
                <a:effectLst/>
                <a:latin typeface="Calibri" panose="020F0502020204030204" pitchFamily="34" charset="0"/>
                <a:ea typeface="Tahoma" panose="020B0604030504040204" pitchFamily="34" charset="0"/>
                <a:cs typeface="Calibri" panose="020F0502020204030204" pitchFamily="34" charset="0"/>
              </a:rPr>
              <a:t>*</a:t>
            </a:r>
            <a:r>
              <a:rPr lang="en-US"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Search incident to lawful arrest</a:t>
            </a:r>
            <a:br>
              <a:rPr lang="en-US"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a:t>
            </a:r>
            <a:r>
              <a:rPr lang="en-US" i="1"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Chimel v. California, 395 U.S. 752 (1969)</a:t>
            </a:r>
            <a:br>
              <a:rPr lang="en-US" i="1"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2200" i="1"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rPr>
            </a:br>
            <a:br>
              <a:rPr lang="en-US" sz="1800" u="none" strike="noStrike" kern="0" spc="0" dirty="0">
                <a:ln>
                  <a:noFill/>
                </a:ln>
                <a:solidFill>
                  <a:srgbClr val="000000"/>
                </a:solidFill>
                <a:effectLst>
                  <a:outerShdw sx="0" sy="0">
                    <a:srgbClr val="000000"/>
                  </a:outerShdw>
                </a:effectLst>
                <a:uFill>
                  <a:solidFill>
                    <a:srgbClr val="000000"/>
                  </a:solidFill>
                </a:uFill>
                <a:latin typeface="Tahoma" panose="020B0604030504040204" pitchFamily="34" charset="0"/>
                <a:ea typeface="Tahoma" panose="020B0604030504040204" pitchFamily="34" charset="0"/>
              </a:rPr>
            </a:br>
            <a:br>
              <a:rPr lang="en-US" sz="1800" u="none" strike="noStrike" kern="0" spc="0" dirty="0">
                <a:ln>
                  <a:noFill/>
                </a:ln>
                <a:solidFill>
                  <a:srgbClr val="000000"/>
                </a:solidFill>
                <a:effectLst>
                  <a:outerShdw sx="0" sy="0">
                    <a:srgbClr val="000000"/>
                  </a:outerShdw>
                </a:effectLst>
                <a:uFill>
                  <a:solidFill>
                    <a:srgbClr val="000000"/>
                  </a:solidFill>
                </a:uFill>
                <a:latin typeface="Tahoma" panose="020B0604030504040204" pitchFamily="34" charset="0"/>
                <a:ea typeface="Tahoma" panose="020B0604030504040204" pitchFamily="34" charset="0"/>
              </a:rPr>
            </a:br>
            <a:br>
              <a:rPr lang="en-US" sz="1800" u="none" strike="noStrike" kern="0" spc="0" dirty="0">
                <a:ln>
                  <a:noFill/>
                </a:ln>
                <a:solidFill>
                  <a:srgbClr val="000000"/>
                </a:solidFill>
                <a:effectLst>
                  <a:outerShdw sx="0" sy="0">
                    <a:srgbClr val="000000"/>
                  </a:outerShdw>
                </a:effectLst>
                <a:uFill>
                  <a:solidFill>
                    <a:srgbClr val="000000"/>
                  </a:solidFill>
                </a:uFill>
                <a:latin typeface="Tahoma" panose="020B0604030504040204" pitchFamily="34" charset="0"/>
                <a:ea typeface="Tahoma" panose="020B0604030504040204" pitchFamily="34" charset="0"/>
              </a:rPr>
            </a:br>
            <a:br>
              <a:rPr lang="en-US" sz="1800" u="none" strike="noStrike" kern="0" spc="0" dirty="0">
                <a:ln>
                  <a:noFill/>
                </a:ln>
                <a:solidFill>
                  <a:srgbClr val="000000"/>
                </a:solidFill>
                <a:effectLst>
                  <a:outerShdw sx="0" sy="0">
                    <a:srgbClr val="000000"/>
                  </a:outerShdw>
                </a:effectLst>
                <a:uFill>
                  <a:solidFill>
                    <a:srgbClr val="000000"/>
                  </a:solidFill>
                </a:uFill>
                <a:latin typeface="Tahoma" panose="020B0604030504040204" pitchFamily="34" charset="0"/>
                <a:ea typeface="Tahoma" panose="020B0604030504040204" pitchFamily="34" charset="0"/>
              </a:rPr>
            </a:br>
            <a:br>
              <a:rPr lang="en-US" sz="1800" u="none" strike="noStrike" kern="0" spc="0" dirty="0">
                <a:ln>
                  <a:noFill/>
                </a:ln>
                <a:solidFill>
                  <a:srgbClr val="000000"/>
                </a:solidFill>
                <a:effectLst>
                  <a:outerShdw sx="0" sy="0">
                    <a:srgbClr val="000000"/>
                  </a:outerShdw>
                </a:effectLst>
                <a:uFill>
                  <a:solidFill>
                    <a:srgbClr val="000000"/>
                  </a:solidFill>
                </a:uFill>
                <a:latin typeface="Tahoma" panose="020B0604030504040204" pitchFamily="34" charset="0"/>
                <a:ea typeface="Tahoma" panose="020B0604030504040204" pitchFamily="34" charset="0"/>
              </a:rPr>
            </a:br>
            <a:br>
              <a:rPr lang="en-US" sz="1800" u="none" strike="noStrike" kern="0" spc="0" dirty="0">
                <a:ln>
                  <a:noFill/>
                </a:ln>
                <a:solidFill>
                  <a:srgbClr val="000000"/>
                </a:solidFill>
                <a:effectLst>
                  <a:outerShdw sx="0" sy="0">
                    <a:srgbClr val="000000"/>
                  </a:outerShdw>
                </a:effectLst>
                <a:uFill>
                  <a:solidFill>
                    <a:srgbClr val="000000"/>
                  </a:solidFill>
                </a:uFill>
                <a:latin typeface="Tahoma" panose="020B0604030504040204" pitchFamily="34" charset="0"/>
                <a:ea typeface="Tahoma" panose="020B0604030504040204" pitchFamily="34" charset="0"/>
              </a:rPr>
            </a:br>
            <a:r>
              <a:rPr lang="en-US" sz="1800" i="1" dirty="0">
                <a:solidFill>
                  <a:srgbClr val="000000"/>
                </a:solidFill>
                <a:effectLst/>
                <a:latin typeface="Arial" panose="020B0604020202020204" pitchFamily="34" charset="0"/>
                <a:ea typeface="Tahoma" panose="020B0604030504040204" pitchFamily="34" charset="0"/>
              </a:rPr>
              <a:t> </a:t>
            </a:r>
            <a:br>
              <a:rPr lang="en-US" sz="1800" u="none" strike="noStrike" kern="0" spc="0" dirty="0">
                <a:ln>
                  <a:noFill/>
                </a:ln>
                <a:solidFill>
                  <a:srgbClr val="000000"/>
                </a:solidFill>
                <a:effectLst>
                  <a:outerShdw sx="0" sy="0">
                    <a:srgbClr val="000000"/>
                  </a:outerShdw>
                </a:effectLst>
                <a:uFill>
                  <a:solidFill>
                    <a:srgbClr val="000000"/>
                  </a:solidFill>
                </a:uFill>
                <a:latin typeface="Tahoma" panose="020B0604030504040204" pitchFamily="34" charset="0"/>
                <a:ea typeface="Tahoma" panose="020B0604030504040204" pitchFamily="34" charset="0"/>
              </a:rPr>
            </a:br>
            <a:endParaRPr lang="en-US" dirty="0"/>
          </a:p>
        </p:txBody>
      </p:sp>
    </p:spTree>
    <p:extLst>
      <p:ext uri="{BB962C8B-B14F-4D97-AF65-F5344CB8AC3E}">
        <p14:creationId xmlns:p14="http://schemas.microsoft.com/office/powerpoint/2010/main" val="791875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0A5DA-ABB7-4387-8612-534C5F0AB22D}"/>
              </a:ext>
            </a:extLst>
          </p:cNvPr>
          <p:cNvSpPr>
            <a:spLocks noGrp="1"/>
          </p:cNvSpPr>
          <p:nvPr>
            <p:ph type="title"/>
          </p:nvPr>
        </p:nvSpPr>
        <p:spPr>
          <a:xfrm>
            <a:off x="2589212" y="232230"/>
            <a:ext cx="8915399" cy="1030513"/>
          </a:xfrm>
        </p:spPr>
        <p:txBody>
          <a:bodyPr/>
          <a:lstStyle/>
          <a:p>
            <a:pPr algn="ctr"/>
            <a:r>
              <a:rPr lang="en-US" dirty="0"/>
              <a:t>Goals</a:t>
            </a:r>
          </a:p>
        </p:txBody>
      </p:sp>
      <p:sp>
        <p:nvSpPr>
          <p:cNvPr id="3" name="Text Placeholder 2">
            <a:extLst>
              <a:ext uri="{FF2B5EF4-FFF2-40B4-BE49-F238E27FC236}">
                <a16:creationId xmlns:a16="http://schemas.microsoft.com/office/drawing/2014/main" id="{6DE6BFB6-1A6C-4507-A864-B21D2C7BD538}"/>
              </a:ext>
            </a:extLst>
          </p:cNvPr>
          <p:cNvSpPr>
            <a:spLocks noGrp="1"/>
          </p:cNvSpPr>
          <p:nvPr>
            <p:ph type="body" idx="1"/>
          </p:nvPr>
        </p:nvSpPr>
        <p:spPr>
          <a:xfrm>
            <a:off x="2589212" y="1262742"/>
            <a:ext cx="8915399" cy="5363027"/>
          </a:xfrm>
        </p:spPr>
        <p:txBody>
          <a:bodyPr/>
          <a:lstStyle/>
          <a:p>
            <a:pPr marL="342900" marR="0" lvl="0" indent="-342900">
              <a:lnSpc>
                <a:spcPct val="107000"/>
              </a:lnSpc>
              <a:spcBef>
                <a:spcPts val="0"/>
              </a:spcBef>
              <a:spcAft>
                <a:spcPts val="0"/>
              </a:spcAft>
              <a:buFont typeface="Symbol" panose="05050102010706020507" pitchFamily="18" charset="2"/>
              <a:buChar char=""/>
            </a:pPr>
            <a:r>
              <a:rPr lang="en-US" sz="3600" dirty="0">
                <a:effectLst/>
                <a:latin typeface="Calibri" panose="020F0502020204030204" pitchFamily="34" charset="0"/>
                <a:ea typeface="Calibri" panose="020F0502020204030204" pitchFamily="34" charset="0"/>
                <a:cs typeface="Times New Roman" panose="02020603050405020304" pitchFamily="18" charset="0"/>
              </a:rPr>
              <a:t>Introduction to Crime Scene/Definitions</a:t>
            </a:r>
          </a:p>
          <a:p>
            <a:pPr marL="342900" marR="0" lvl="0" indent="-342900">
              <a:lnSpc>
                <a:spcPct val="107000"/>
              </a:lnSpc>
              <a:spcBef>
                <a:spcPts val="0"/>
              </a:spcBef>
              <a:spcAft>
                <a:spcPts val="0"/>
              </a:spcAft>
              <a:buFont typeface="Symbol" panose="05050102010706020507" pitchFamily="18" charset="2"/>
              <a:buChar char=""/>
            </a:pPr>
            <a:r>
              <a:rPr lang="en-US" sz="3600" dirty="0">
                <a:effectLst/>
                <a:latin typeface="Calibri" panose="020F0502020204030204" pitchFamily="34" charset="0"/>
                <a:ea typeface="Calibri" panose="020F0502020204030204" pitchFamily="34" charset="0"/>
                <a:cs typeface="Times New Roman" panose="02020603050405020304" pitchFamily="18" charset="0"/>
              </a:rPr>
              <a:t>Legal Aspects of a Crime Scene Search</a:t>
            </a:r>
          </a:p>
          <a:p>
            <a:pPr marL="342900" marR="0" lvl="0" indent="-342900">
              <a:lnSpc>
                <a:spcPct val="107000"/>
              </a:lnSpc>
              <a:spcBef>
                <a:spcPts val="0"/>
              </a:spcBef>
              <a:spcAft>
                <a:spcPts val="0"/>
              </a:spcAft>
              <a:buFont typeface="Symbol" panose="05050102010706020507" pitchFamily="18" charset="2"/>
              <a:buChar char=""/>
            </a:pPr>
            <a:r>
              <a:rPr lang="en-US" sz="3600" dirty="0">
                <a:effectLst/>
                <a:latin typeface="Calibri" panose="020F0502020204030204" pitchFamily="34" charset="0"/>
                <a:ea typeface="Calibri" panose="020F0502020204030204" pitchFamily="34" charset="0"/>
                <a:cs typeface="Times New Roman" panose="02020603050405020304" pitchFamily="18" charset="0"/>
              </a:rPr>
              <a:t>Preparing for a Crime Scene Investigation</a:t>
            </a:r>
          </a:p>
          <a:p>
            <a:pPr marL="342900" marR="0" lvl="0" indent="-342900">
              <a:lnSpc>
                <a:spcPct val="107000"/>
              </a:lnSpc>
              <a:spcBef>
                <a:spcPts val="0"/>
              </a:spcBef>
              <a:spcAft>
                <a:spcPts val="0"/>
              </a:spcAft>
              <a:buFont typeface="Symbol" panose="05050102010706020507" pitchFamily="18" charset="2"/>
              <a:buChar char=""/>
            </a:pPr>
            <a:r>
              <a:rPr lang="en-US" sz="3600" dirty="0">
                <a:effectLst/>
                <a:latin typeface="Calibri" panose="020F0502020204030204" pitchFamily="34" charset="0"/>
                <a:ea typeface="Calibri" panose="020F0502020204030204" pitchFamily="34" charset="0"/>
                <a:cs typeface="Times New Roman" panose="02020603050405020304" pitchFamily="18" charset="0"/>
              </a:rPr>
              <a:t>Sketching and Photographing a Crime Scene</a:t>
            </a:r>
          </a:p>
          <a:p>
            <a:pPr marL="342900" marR="0" lvl="0" indent="-342900">
              <a:lnSpc>
                <a:spcPct val="107000"/>
              </a:lnSpc>
              <a:spcBef>
                <a:spcPts val="0"/>
              </a:spcBef>
              <a:spcAft>
                <a:spcPts val="0"/>
              </a:spcAft>
              <a:buFont typeface="Symbol" panose="05050102010706020507" pitchFamily="18" charset="2"/>
              <a:buChar char=""/>
            </a:pPr>
            <a:r>
              <a:rPr lang="en-US" sz="3600" dirty="0">
                <a:effectLst/>
                <a:latin typeface="Calibri" panose="020F0502020204030204" pitchFamily="34" charset="0"/>
                <a:ea typeface="Calibri" panose="020F0502020204030204" pitchFamily="34" charset="0"/>
                <a:cs typeface="Times New Roman" panose="02020603050405020304" pitchFamily="18" charset="0"/>
              </a:rPr>
              <a:t>Fingerprinting</a:t>
            </a:r>
          </a:p>
          <a:p>
            <a:pPr marL="342900" marR="0" lvl="0" indent="-342900">
              <a:lnSpc>
                <a:spcPct val="107000"/>
              </a:lnSpc>
              <a:spcBef>
                <a:spcPts val="0"/>
              </a:spcBef>
              <a:spcAft>
                <a:spcPts val="0"/>
              </a:spcAft>
              <a:buFont typeface="Symbol" panose="05050102010706020507" pitchFamily="18" charset="2"/>
              <a:buChar char=""/>
            </a:pPr>
            <a:r>
              <a:rPr lang="en-US" sz="3600" dirty="0">
                <a:effectLst/>
                <a:latin typeface="Calibri" panose="020F0502020204030204" pitchFamily="34" charset="0"/>
                <a:ea typeface="Calibri" panose="020F0502020204030204" pitchFamily="34" charset="0"/>
                <a:cs typeface="Times New Roman" panose="02020603050405020304" pitchFamily="18" charset="0"/>
              </a:rPr>
              <a:t>Identification, Collection, and Preservation of Evidence</a:t>
            </a:r>
          </a:p>
          <a:p>
            <a:pPr marL="342900" marR="0" lvl="0" indent="-342900">
              <a:lnSpc>
                <a:spcPct val="107000"/>
              </a:lnSpc>
              <a:spcBef>
                <a:spcPts val="0"/>
              </a:spcBef>
              <a:spcAft>
                <a:spcPts val="800"/>
              </a:spcAft>
              <a:buFont typeface="Symbol" panose="05050102010706020507" pitchFamily="18" charset="2"/>
              <a:buChar char=""/>
            </a:pPr>
            <a:r>
              <a:rPr lang="en-US" sz="3600" dirty="0">
                <a:effectLst/>
                <a:latin typeface="Calibri" panose="020F0502020204030204" pitchFamily="34" charset="0"/>
                <a:ea typeface="Calibri" panose="020F0502020204030204" pitchFamily="34" charset="0"/>
                <a:cs typeface="Times New Roman" panose="02020603050405020304" pitchFamily="18" charset="0"/>
              </a:rPr>
              <a:t>Crime Scene Scenarios </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14439572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44D6D-A2DC-4285-9028-57718FD05AF1}"/>
              </a:ext>
            </a:extLst>
          </p:cNvPr>
          <p:cNvSpPr>
            <a:spLocks noGrp="1"/>
          </p:cNvSpPr>
          <p:nvPr>
            <p:ph type="title"/>
          </p:nvPr>
        </p:nvSpPr>
        <p:spPr>
          <a:xfrm>
            <a:off x="2592924" y="624109"/>
            <a:ext cx="8911687" cy="5496135"/>
          </a:xfrm>
        </p:spPr>
        <p:txBody>
          <a:bodyPr>
            <a:normAutofit fontScale="90000"/>
          </a:bodyPr>
          <a:lstStyle/>
          <a:p>
            <a:r>
              <a:rPr lang="en-US" sz="4000" i="1" kern="0" dirty="0">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a:t>
            </a:r>
            <a:r>
              <a:rPr lang="en-US" sz="4000" kern="0" dirty="0">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Good faith exception</a:t>
            </a:r>
            <a:br>
              <a:rPr lang="en-US" sz="4000" kern="0" dirty="0">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4000" kern="0" dirty="0">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a:t>
            </a:r>
            <a:r>
              <a:rPr lang="en-US" sz="4000" i="1" kern="0" dirty="0">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United States v. Leon</a:t>
            </a:r>
            <a:r>
              <a:rPr lang="en-US" sz="4000" kern="0" dirty="0">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468 U.S. 897 (1984)</a:t>
            </a:r>
            <a:br>
              <a:rPr lang="en-US" sz="4000" kern="0" dirty="0">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000" kern="0" dirty="0">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4000" kern="0" dirty="0">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*Inevitable discovery doctrine</a:t>
            </a:r>
            <a:br>
              <a:rPr lang="en-US" sz="4000" kern="0" dirty="0">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4000" kern="0" dirty="0">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a:t>
            </a:r>
            <a:r>
              <a:rPr lang="en-US" sz="4000" i="1" kern="0" dirty="0">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Nix v. William</a:t>
            </a:r>
            <a:r>
              <a:rPr lang="en-US" sz="4000" kern="0" dirty="0">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467 U.S. 431 (1984)</a:t>
            </a:r>
            <a:br>
              <a:rPr lang="en-US" sz="4000" kern="0" dirty="0">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000" kern="0" dirty="0">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4000" kern="0" dirty="0">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*Computer errors exception</a:t>
            </a:r>
            <a:br>
              <a:rPr lang="en-US" sz="4000" kern="0" dirty="0">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4000" kern="0" dirty="0">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a:t>
            </a:r>
            <a:r>
              <a:rPr lang="en-US" sz="4000" i="1" kern="0" dirty="0">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Arizona v. Evans</a:t>
            </a:r>
            <a:r>
              <a:rPr lang="en-US" sz="4000" kern="0" dirty="0">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514 U.S. 1 (1995)</a:t>
            </a:r>
            <a:br>
              <a:rPr lang="en-US" sz="4000" kern="0" dirty="0">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2800" kern="0" dirty="0">
                <a:solidFill>
                  <a:srgbClr val="000000"/>
                </a:solidFill>
                <a:effectLst>
                  <a:outerShdw sx="0" sy="0">
                    <a:srgbClr val="000000"/>
                  </a:outerShdw>
                </a:effectLst>
                <a:uFill>
                  <a:solidFill>
                    <a:srgbClr val="000000"/>
                  </a:solidFill>
                </a:uFill>
                <a:latin typeface="Tahoma" panose="020B0604030504040204" pitchFamily="34" charset="0"/>
                <a:ea typeface="Tahoma" panose="020B0604030504040204" pitchFamily="34" charset="0"/>
              </a:rPr>
            </a:br>
            <a:endParaRPr lang="en-US" dirty="0"/>
          </a:p>
        </p:txBody>
      </p:sp>
    </p:spTree>
    <p:extLst>
      <p:ext uri="{BB962C8B-B14F-4D97-AF65-F5344CB8AC3E}">
        <p14:creationId xmlns:p14="http://schemas.microsoft.com/office/powerpoint/2010/main" val="13103548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CB99F-C2E1-4825-B7C4-6BB4DB94CCD4}"/>
              </a:ext>
            </a:extLst>
          </p:cNvPr>
          <p:cNvSpPr>
            <a:spLocks noGrp="1"/>
          </p:cNvSpPr>
          <p:nvPr>
            <p:ph type="title"/>
          </p:nvPr>
        </p:nvSpPr>
        <p:spPr>
          <a:xfrm>
            <a:off x="1579418" y="145473"/>
            <a:ext cx="10318173" cy="6328063"/>
          </a:xfrm>
        </p:spPr>
        <p:txBody>
          <a:bodyPr>
            <a:normAutofit/>
          </a:bodyPr>
          <a:lstStyle/>
          <a:p>
            <a:r>
              <a:rPr lang="en-US" sz="4800" b="1" u="sng" dirty="0">
                <a:solidFill>
                  <a:srgbClr val="002060"/>
                </a:solidFill>
                <a:latin typeface="Calibri" panose="020F0502020204030204" pitchFamily="34" charset="0"/>
                <a:cs typeface="Calibri" panose="020F0502020204030204" pitchFamily="34" charset="0"/>
              </a:rPr>
              <a:t>Probable Cause:</a:t>
            </a:r>
            <a:br>
              <a:rPr lang="en-US" sz="4800" b="1" u="sng" dirty="0">
                <a:solidFill>
                  <a:srgbClr val="002060"/>
                </a:solidFill>
                <a:latin typeface="Calibri" panose="020F0502020204030204" pitchFamily="34" charset="0"/>
                <a:cs typeface="Calibri" panose="020F0502020204030204" pitchFamily="34" charset="0"/>
              </a:rPr>
            </a:br>
            <a:br>
              <a:rPr lang="en-US" sz="4800" b="1" u="sng" dirty="0">
                <a:solidFill>
                  <a:srgbClr val="002060"/>
                </a:solidFill>
                <a:latin typeface="Calibri" panose="020F0502020204030204" pitchFamily="34" charset="0"/>
                <a:cs typeface="Calibri" panose="020F0502020204030204" pitchFamily="34" charset="0"/>
              </a:rPr>
            </a:br>
            <a:r>
              <a:rPr lang="en-US" sz="4800" dirty="0">
                <a:solidFill>
                  <a:schemeClr val="tx1"/>
                </a:solidFill>
                <a:latin typeface="Calibri" panose="020F0502020204030204" pitchFamily="34" charset="0"/>
                <a:cs typeface="Calibri" panose="020F0502020204030204" pitchFamily="34" charset="0"/>
              </a:rPr>
              <a:t>L</a:t>
            </a:r>
            <a:r>
              <a:rPr lang="en-US" sz="4800" b="0" i="0" dirty="0">
                <a:solidFill>
                  <a:schemeClr val="tx1"/>
                </a:solidFill>
                <a:effectLst/>
                <a:latin typeface="Calibri" panose="020F0502020204030204" pitchFamily="34" charset="0"/>
                <a:cs typeface="Calibri" panose="020F0502020204030204" pitchFamily="34" charset="0"/>
              </a:rPr>
              <a:t>evel of reasonable belief, based on facts that can be articulated, that </a:t>
            </a:r>
            <a:r>
              <a:rPr lang="en-US" sz="4800" b="0" i="0">
                <a:solidFill>
                  <a:schemeClr val="tx1"/>
                </a:solidFill>
                <a:effectLst/>
                <a:latin typeface="Calibri" panose="020F0502020204030204" pitchFamily="34" charset="0"/>
                <a:cs typeface="Calibri" panose="020F0502020204030204" pitchFamily="34" charset="0"/>
              </a:rPr>
              <a:t>is required</a:t>
            </a:r>
            <a:br>
              <a:rPr lang="en-US" sz="4800" b="0" i="0">
                <a:solidFill>
                  <a:schemeClr val="tx1"/>
                </a:solidFill>
                <a:effectLst/>
                <a:latin typeface="Calibri" panose="020F0502020204030204" pitchFamily="34" charset="0"/>
                <a:cs typeface="Calibri" panose="020F0502020204030204" pitchFamily="34" charset="0"/>
              </a:rPr>
            </a:br>
            <a:r>
              <a:rPr lang="en-US" sz="4800" b="0" i="0" dirty="0">
                <a:solidFill>
                  <a:schemeClr val="tx1"/>
                </a:solidFill>
                <a:effectLst/>
                <a:latin typeface="Calibri" panose="020F0502020204030204" pitchFamily="34" charset="0"/>
                <a:cs typeface="Calibri" panose="020F0502020204030204" pitchFamily="34" charset="0"/>
              </a:rPr>
              <a:t> </a:t>
            </a:r>
            <a:r>
              <a:rPr lang="en-US" sz="4800" b="0" i="0">
                <a:solidFill>
                  <a:schemeClr val="tx1"/>
                </a:solidFill>
                <a:effectLst/>
                <a:latin typeface="Calibri" panose="020F0502020204030204" pitchFamily="34" charset="0"/>
                <a:cs typeface="Calibri" panose="020F0502020204030204" pitchFamily="34" charset="0"/>
              </a:rPr>
              <a:t>to legally </a:t>
            </a:r>
            <a:r>
              <a:rPr lang="en-US" sz="4800" b="0" i="0" dirty="0">
                <a:solidFill>
                  <a:schemeClr val="tx1"/>
                </a:solidFill>
                <a:effectLst/>
                <a:latin typeface="Calibri" panose="020F0502020204030204" pitchFamily="34" charset="0"/>
                <a:cs typeface="Calibri" panose="020F0502020204030204" pitchFamily="34" charset="0"/>
              </a:rPr>
              <a:t>arrest and prosecute a person </a:t>
            </a:r>
            <a:r>
              <a:rPr lang="en-US" sz="4800" b="0" i="0">
                <a:solidFill>
                  <a:schemeClr val="tx1"/>
                </a:solidFill>
                <a:effectLst/>
                <a:latin typeface="Calibri" panose="020F0502020204030204" pitchFamily="34" charset="0"/>
                <a:cs typeface="Calibri" panose="020F0502020204030204" pitchFamily="34" charset="0"/>
              </a:rPr>
              <a:t>in criminal </a:t>
            </a:r>
            <a:r>
              <a:rPr lang="en-US" sz="4800" b="0" i="0" dirty="0">
                <a:solidFill>
                  <a:schemeClr val="tx1"/>
                </a:solidFill>
                <a:effectLst/>
                <a:latin typeface="Calibri" panose="020F0502020204030204" pitchFamily="34" charset="0"/>
                <a:cs typeface="Calibri" panose="020F0502020204030204" pitchFamily="34" charset="0"/>
              </a:rPr>
              <a:t>court.</a:t>
            </a:r>
            <a:r>
              <a:rPr lang="en-US" sz="4800" b="1" u="sng" dirty="0">
                <a:solidFill>
                  <a:schemeClr val="tx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31663786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a:hlinkClick r:id="" action="ppaction://media"/>
            <a:extLst>
              <a:ext uri="{FF2B5EF4-FFF2-40B4-BE49-F238E27FC236}">
                <a16:creationId xmlns:a16="http://schemas.microsoft.com/office/drawing/2014/main" id="{B14052E2-9158-45B4-B627-946789B2ECF0}"/>
              </a:ext>
            </a:extLst>
          </p:cNvPr>
          <p:cNvPicPr>
            <a:picLocks noGrp="1" noRot="1" noChangeAspect="1"/>
          </p:cNvPicPr>
          <p:nvPr>
            <p:ph idx="1"/>
            <a:videoFile r:link="rId1"/>
          </p:nvPr>
        </p:nvPicPr>
        <p:blipFill>
          <a:blip r:embed="rId3"/>
          <a:stretch>
            <a:fillRect/>
          </a:stretch>
        </p:blipFill>
        <p:spPr>
          <a:xfrm>
            <a:off x="1714500" y="665018"/>
            <a:ext cx="10058400" cy="5912427"/>
          </a:xfrm>
          <a:prstGeom prst="rect">
            <a:avLst/>
          </a:prstGeom>
        </p:spPr>
      </p:pic>
    </p:spTree>
    <p:extLst>
      <p:ext uri="{BB962C8B-B14F-4D97-AF65-F5344CB8AC3E}">
        <p14:creationId xmlns:p14="http://schemas.microsoft.com/office/powerpoint/2010/main" val="23079001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389D8-A7AB-44C5-A1DF-13F3FCFAC500}"/>
              </a:ext>
            </a:extLst>
          </p:cNvPr>
          <p:cNvSpPr>
            <a:spLocks noGrp="1"/>
          </p:cNvSpPr>
          <p:nvPr>
            <p:ph type="title"/>
          </p:nvPr>
        </p:nvSpPr>
        <p:spPr>
          <a:xfrm>
            <a:off x="2592924" y="159657"/>
            <a:ext cx="8911687" cy="6386286"/>
          </a:xfrm>
        </p:spPr>
        <p:txBody>
          <a:bodyPr>
            <a:noAutofit/>
          </a:bodyPr>
          <a:lstStyle/>
          <a:p>
            <a:pPr algn="ctr"/>
            <a:r>
              <a:rPr lang="en-US" sz="4400" b="1" i="0" dirty="0">
                <a:solidFill>
                  <a:srgbClr val="666666"/>
                </a:solidFill>
                <a:effectLst/>
                <a:latin typeface="Calibri" panose="020F0502020204030204" pitchFamily="34" charset="0"/>
                <a:cs typeface="Calibri" panose="020F0502020204030204" pitchFamily="34" charset="0"/>
              </a:rPr>
              <a:t>The </a:t>
            </a:r>
            <a:r>
              <a:rPr lang="en-US" sz="4400" b="1" u="sng" dirty="0">
                <a:solidFill>
                  <a:srgbClr val="002060"/>
                </a:solidFill>
                <a:latin typeface="Calibri" panose="020F0502020204030204" pitchFamily="34" charset="0"/>
                <a:cs typeface="Calibri" panose="020F0502020204030204" pitchFamily="34" charset="0"/>
              </a:rPr>
              <a:t>Ex</a:t>
            </a:r>
            <a:r>
              <a:rPr lang="en-US" sz="4400" b="1" i="0" u="sng" dirty="0">
                <a:solidFill>
                  <a:srgbClr val="002060"/>
                </a:solidFill>
                <a:effectLst/>
                <a:latin typeface="Calibri" panose="020F0502020204030204" pitchFamily="34" charset="0"/>
                <a:cs typeface="Calibri" panose="020F0502020204030204" pitchFamily="34" charset="0"/>
              </a:rPr>
              <a:t>clusionary </a:t>
            </a:r>
            <a:r>
              <a:rPr lang="en-US" sz="4400" b="1" u="sng" dirty="0">
                <a:solidFill>
                  <a:srgbClr val="002060"/>
                </a:solidFill>
                <a:latin typeface="Calibri" panose="020F0502020204030204" pitchFamily="34" charset="0"/>
                <a:cs typeface="Calibri" panose="020F0502020204030204" pitchFamily="34" charset="0"/>
              </a:rPr>
              <a:t>R</a:t>
            </a:r>
            <a:r>
              <a:rPr lang="en-US" sz="4400" b="1" i="0" u="sng" dirty="0">
                <a:solidFill>
                  <a:srgbClr val="002060"/>
                </a:solidFill>
                <a:effectLst/>
                <a:latin typeface="Calibri" panose="020F0502020204030204" pitchFamily="34" charset="0"/>
                <a:cs typeface="Calibri" panose="020F0502020204030204" pitchFamily="34" charset="0"/>
              </a:rPr>
              <a:t>ule </a:t>
            </a:r>
            <a:r>
              <a:rPr lang="en-US" sz="4400" b="1" i="0" dirty="0">
                <a:solidFill>
                  <a:srgbClr val="666666"/>
                </a:solidFill>
                <a:effectLst/>
                <a:latin typeface="Calibri" panose="020F0502020204030204" pitchFamily="34" charset="0"/>
                <a:cs typeface="Calibri" panose="020F0502020204030204" pitchFamily="34" charset="0"/>
              </a:rPr>
              <a:t>prevents the government from using most evidence gathered in violation of the United States Constitution. The decision in Mapp v. Ohio established that the exclusionary rule applies to evidence gained from an unreasonable search or seizure in violation of the Fourth Amendment.</a:t>
            </a:r>
            <a:endParaRPr lang="en-US" sz="4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405241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a:hlinkClick r:id="" action="ppaction://media"/>
            <a:extLst>
              <a:ext uri="{FF2B5EF4-FFF2-40B4-BE49-F238E27FC236}">
                <a16:creationId xmlns:a16="http://schemas.microsoft.com/office/drawing/2014/main" id="{764BAB46-7C9A-4BF3-9E0F-2C4EB04297FC}"/>
              </a:ext>
            </a:extLst>
          </p:cNvPr>
          <p:cNvPicPr>
            <a:picLocks noGrp="1" noRot="1" noChangeAspect="1"/>
          </p:cNvPicPr>
          <p:nvPr>
            <p:ph idx="1"/>
            <a:videoFile r:link="rId1"/>
          </p:nvPr>
        </p:nvPicPr>
        <p:blipFill>
          <a:blip/>
          <a:stretch>
            <a:fillRect/>
          </a:stretch>
        </p:blipFill>
        <p:spPr>
          <a:xfrm>
            <a:off x="2377440" y="1249680"/>
            <a:ext cx="8564880" cy="4876800"/>
          </a:xfrm>
          <a:prstGeom prst="rect">
            <a:avLst/>
          </a:prstGeom>
        </p:spPr>
      </p:pic>
    </p:spTree>
    <p:extLst>
      <p:ext uri="{BB962C8B-B14F-4D97-AF65-F5344CB8AC3E}">
        <p14:creationId xmlns:p14="http://schemas.microsoft.com/office/powerpoint/2010/main" val="10686913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a:hlinkClick r:id="" action="ppaction://media"/>
            <a:extLst>
              <a:ext uri="{FF2B5EF4-FFF2-40B4-BE49-F238E27FC236}">
                <a16:creationId xmlns:a16="http://schemas.microsoft.com/office/drawing/2014/main" id="{576F6329-963A-4425-9B2D-2C17989411AF}"/>
              </a:ext>
            </a:extLst>
          </p:cNvPr>
          <p:cNvPicPr>
            <a:picLocks noGrp="1" noRot="1" noChangeAspect="1"/>
          </p:cNvPicPr>
          <p:nvPr>
            <p:ph idx="1"/>
            <a:videoFile r:link="rId1"/>
          </p:nvPr>
        </p:nvPicPr>
        <p:blipFill>
          <a:blip/>
          <a:stretch>
            <a:fillRect/>
          </a:stretch>
        </p:blipFill>
        <p:spPr>
          <a:xfrm>
            <a:off x="2015613" y="707923"/>
            <a:ext cx="9114503" cy="5496232"/>
          </a:xfrm>
          <a:prstGeom prst="rect">
            <a:avLst/>
          </a:prstGeom>
        </p:spPr>
      </p:pic>
    </p:spTree>
    <p:extLst>
      <p:ext uri="{BB962C8B-B14F-4D97-AF65-F5344CB8AC3E}">
        <p14:creationId xmlns:p14="http://schemas.microsoft.com/office/powerpoint/2010/main" val="17283550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958F3-B31E-4C31-AEF4-2EC98EFBFA26}"/>
              </a:ext>
            </a:extLst>
          </p:cNvPr>
          <p:cNvSpPr>
            <a:spLocks noGrp="1"/>
          </p:cNvSpPr>
          <p:nvPr>
            <p:ph type="title"/>
          </p:nvPr>
        </p:nvSpPr>
        <p:spPr>
          <a:xfrm>
            <a:off x="1735283" y="197426"/>
            <a:ext cx="10224654" cy="6431973"/>
          </a:xfrm>
        </p:spPr>
        <p:txBody>
          <a:bodyPr>
            <a:normAutofit fontScale="90000"/>
          </a:bodyPr>
          <a:lstStyle/>
          <a:p>
            <a:r>
              <a:rPr lang="en-US" sz="4400" b="1" u="sng" dirty="0">
                <a:solidFill>
                  <a:srgbClr val="002060"/>
                </a:solidFill>
                <a:effectLst/>
                <a:latin typeface="Calibri" panose="020F0502020204030204" pitchFamily="34" charset="0"/>
                <a:cs typeface="Calibri" panose="020F0502020204030204" pitchFamily="34" charset="0"/>
              </a:rPr>
              <a:t>Fruit of the Poisonous Tree:</a:t>
            </a:r>
            <a:br>
              <a:rPr lang="en-US" sz="4400" b="1" dirty="0">
                <a:solidFill>
                  <a:srgbClr val="444444"/>
                </a:solidFill>
                <a:effectLst/>
                <a:latin typeface="Calibri" panose="020F0502020204030204" pitchFamily="34" charset="0"/>
                <a:cs typeface="Calibri" panose="020F0502020204030204" pitchFamily="34" charset="0"/>
              </a:rPr>
            </a:br>
            <a:br>
              <a:rPr lang="en-US" sz="4400" b="1" dirty="0">
                <a:solidFill>
                  <a:srgbClr val="444444"/>
                </a:solidFill>
                <a:effectLst/>
                <a:latin typeface="Calibri" panose="020F0502020204030204" pitchFamily="34" charset="0"/>
                <a:cs typeface="Calibri" panose="020F0502020204030204" pitchFamily="34" charset="0"/>
              </a:rPr>
            </a:br>
            <a:r>
              <a:rPr lang="en-US" sz="4400" b="0" i="0" dirty="0">
                <a:solidFill>
                  <a:srgbClr val="666666"/>
                </a:solidFill>
                <a:effectLst/>
                <a:latin typeface="Calibri" panose="020F0502020204030204" pitchFamily="34" charset="0"/>
                <a:cs typeface="Calibri" panose="020F0502020204030204" pitchFamily="34" charset="0"/>
              </a:rPr>
              <a:t>Fruit of the poisonous tree is a legal metaphor used to describe evidence that is obtained illegally. The logic of the terminology is that if the source (the "tree") of the evidence or evidence itself is tainted, then anything gained (the "fruit") from it is tainted as well</a:t>
            </a:r>
            <a:br>
              <a:rPr lang="en-US" b="0" i="0" dirty="0">
                <a:solidFill>
                  <a:srgbClr val="666666"/>
                </a:solidFill>
                <a:effectLst/>
                <a:latin typeface="Roboto" panose="02000000000000000000" pitchFamily="2" charset="0"/>
              </a:rPr>
            </a:br>
            <a:endParaRPr lang="en-US" dirty="0"/>
          </a:p>
        </p:txBody>
      </p:sp>
    </p:spTree>
    <p:extLst>
      <p:ext uri="{BB962C8B-B14F-4D97-AF65-F5344CB8AC3E}">
        <p14:creationId xmlns:p14="http://schemas.microsoft.com/office/powerpoint/2010/main" val="24364660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34734-A9AA-4D87-AC70-E38C16282DE3}"/>
              </a:ext>
            </a:extLst>
          </p:cNvPr>
          <p:cNvSpPr>
            <a:spLocks noGrp="1"/>
          </p:cNvSpPr>
          <p:nvPr>
            <p:ph type="title"/>
          </p:nvPr>
        </p:nvSpPr>
        <p:spPr>
          <a:xfrm>
            <a:off x="1610592" y="103909"/>
            <a:ext cx="10318172" cy="6601691"/>
          </a:xfrm>
        </p:spPr>
        <p:txBody>
          <a:bodyPr>
            <a:normAutofit fontScale="90000"/>
          </a:bodyPr>
          <a:lstStyle/>
          <a:p>
            <a:r>
              <a:rPr lang="en-US" sz="4400" b="1" u="sng" dirty="0">
                <a:solidFill>
                  <a:srgbClr val="002060"/>
                </a:solidFill>
                <a:effectLst/>
                <a:latin typeface="Calibri" panose="020F0502020204030204" pitchFamily="34" charset="0"/>
                <a:cs typeface="Calibri" panose="020F0502020204030204" pitchFamily="34" charset="0"/>
              </a:rPr>
              <a:t>Searches Incident to a Lawful Arrest:</a:t>
            </a:r>
            <a:br>
              <a:rPr lang="en-US" sz="4400" b="1" dirty="0">
                <a:solidFill>
                  <a:srgbClr val="444444"/>
                </a:solidFill>
                <a:effectLst/>
                <a:latin typeface="Calibri" panose="020F0502020204030204" pitchFamily="34" charset="0"/>
                <a:cs typeface="Calibri" panose="020F0502020204030204" pitchFamily="34" charset="0"/>
              </a:rPr>
            </a:br>
            <a:br>
              <a:rPr lang="en-US" sz="4400" b="1" dirty="0">
                <a:solidFill>
                  <a:srgbClr val="444444"/>
                </a:solidFill>
                <a:effectLst/>
                <a:latin typeface="Calibri" panose="020F0502020204030204" pitchFamily="34" charset="0"/>
                <a:cs typeface="Calibri" panose="020F0502020204030204" pitchFamily="34" charset="0"/>
              </a:rPr>
            </a:br>
            <a:r>
              <a:rPr lang="en-US" sz="4400" b="0" i="0" dirty="0">
                <a:solidFill>
                  <a:srgbClr val="666666"/>
                </a:solidFill>
                <a:effectLst/>
                <a:latin typeface="Calibri" panose="020F0502020204030204" pitchFamily="34" charset="0"/>
                <a:cs typeface="Calibri" panose="020F0502020204030204" pitchFamily="34" charset="0"/>
              </a:rPr>
              <a:t>Search incident to a lawful arrest, commonly known as search incident to arrest (SITA) or the Chimel rule, is a U.S. legal principle that allows police to perform a warrantless search of an arrested person, and the area within the arrestee’s immediate control, in the interest of officer safety, the prevention of escape, and the preservation of evidence.</a:t>
            </a:r>
            <a:br>
              <a:rPr lang="en-US" b="0" i="0" dirty="0">
                <a:solidFill>
                  <a:srgbClr val="666666"/>
                </a:solidFill>
                <a:effectLst/>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841662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A178A-2821-4E8E-9D5C-80D245A93363}"/>
              </a:ext>
            </a:extLst>
          </p:cNvPr>
          <p:cNvSpPr>
            <a:spLocks noGrp="1"/>
          </p:cNvSpPr>
          <p:nvPr>
            <p:ph type="title"/>
          </p:nvPr>
        </p:nvSpPr>
        <p:spPr>
          <a:xfrm>
            <a:off x="2592924" y="232229"/>
            <a:ext cx="8911687" cy="6386285"/>
          </a:xfrm>
        </p:spPr>
        <p:txBody>
          <a:bodyPr>
            <a:normAutofit fontScale="90000"/>
          </a:bodyPr>
          <a:lstStyle/>
          <a:p>
            <a:r>
              <a:rPr lang="en-US" b="1" u="sng" dirty="0">
                <a:solidFill>
                  <a:srgbClr val="002060"/>
                </a:solidFill>
                <a:effectLst/>
                <a:latin typeface="Calibri" panose="020F0502020204030204" pitchFamily="34" charset="0"/>
                <a:cs typeface="Calibri" panose="020F0502020204030204" pitchFamily="34" charset="0"/>
              </a:rPr>
              <a:t>Good-faith Exception:</a:t>
            </a:r>
            <a:br>
              <a:rPr lang="en-US" b="1" dirty="0">
                <a:solidFill>
                  <a:srgbClr val="444444"/>
                </a:solidFill>
                <a:effectLst/>
                <a:latin typeface="Calibri" panose="020F0502020204030204" pitchFamily="34" charset="0"/>
                <a:cs typeface="Calibri" panose="020F0502020204030204" pitchFamily="34" charset="0"/>
              </a:rPr>
            </a:br>
            <a:br>
              <a:rPr lang="en-US" b="1" dirty="0">
                <a:solidFill>
                  <a:srgbClr val="444444"/>
                </a:solidFill>
                <a:effectLst/>
                <a:latin typeface="Calibri" panose="020F0502020204030204" pitchFamily="34" charset="0"/>
                <a:cs typeface="Calibri" panose="020F0502020204030204" pitchFamily="34" charset="0"/>
              </a:rPr>
            </a:br>
            <a:r>
              <a:rPr lang="en-US" b="0" i="0" dirty="0">
                <a:solidFill>
                  <a:srgbClr val="666666"/>
                </a:solidFill>
                <a:effectLst/>
                <a:latin typeface="Calibri" panose="020F0502020204030204" pitchFamily="34" charset="0"/>
                <a:cs typeface="Calibri" panose="020F0502020204030204" pitchFamily="34" charset="0"/>
              </a:rPr>
              <a:t>In United States constitutional law, the good-faith exception (also good-faith doctrine) is a legal doctrine providing an exemption to the exclusionary rule. The exemption allows evidence collected in violation of privacy rights as interpreted from the Fourth Amendment to be admitted at trial if police officers acting in good faith (bona fides) relied upon a defective search warrant — that is, they had reason to believe their actions were legal (measured under the reasonable person test).</a:t>
            </a:r>
            <a:br>
              <a:rPr lang="en-US" b="0" i="0" dirty="0">
                <a:solidFill>
                  <a:srgbClr val="666666"/>
                </a:solidFill>
                <a:effectLst/>
                <a:latin typeface="Roboto" panose="02000000000000000000" pitchFamily="2" charset="0"/>
              </a:rPr>
            </a:br>
            <a:endParaRPr lang="en-US" dirty="0"/>
          </a:p>
        </p:txBody>
      </p:sp>
    </p:spTree>
    <p:extLst>
      <p:ext uri="{BB962C8B-B14F-4D97-AF65-F5344CB8AC3E}">
        <p14:creationId xmlns:p14="http://schemas.microsoft.com/office/powerpoint/2010/main" val="4759962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A3E40-54FE-4C00-BF56-79CE9788BFB7}"/>
              </a:ext>
            </a:extLst>
          </p:cNvPr>
          <p:cNvSpPr>
            <a:spLocks noGrp="1"/>
          </p:cNvSpPr>
          <p:nvPr>
            <p:ph type="title"/>
          </p:nvPr>
        </p:nvSpPr>
        <p:spPr>
          <a:xfrm>
            <a:off x="2592924" y="159657"/>
            <a:ext cx="8911687" cy="6357257"/>
          </a:xfrm>
        </p:spPr>
        <p:txBody>
          <a:bodyPr>
            <a:normAutofit fontScale="90000"/>
          </a:bodyPr>
          <a:lstStyle/>
          <a:p>
            <a:r>
              <a:rPr lang="en-US" b="1" u="sng" dirty="0">
                <a:solidFill>
                  <a:srgbClr val="002060"/>
                </a:solidFill>
                <a:effectLst/>
                <a:latin typeface="Calibri" panose="020F0502020204030204" pitchFamily="34" charset="0"/>
                <a:cs typeface="Calibri" panose="020F0502020204030204" pitchFamily="34" charset="0"/>
              </a:rPr>
              <a:t>Inevitable discovery:</a:t>
            </a:r>
            <a:br>
              <a:rPr lang="en-US" b="1" dirty="0">
                <a:solidFill>
                  <a:srgbClr val="444444"/>
                </a:solidFill>
                <a:effectLst/>
                <a:latin typeface="Calibri" panose="020F0502020204030204" pitchFamily="34" charset="0"/>
                <a:cs typeface="Calibri" panose="020F0502020204030204" pitchFamily="34" charset="0"/>
              </a:rPr>
            </a:br>
            <a:br>
              <a:rPr lang="en-US" b="1" dirty="0">
                <a:solidFill>
                  <a:srgbClr val="444444"/>
                </a:solidFill>
                <a:effectLst/>
                <a:latin typeface="Calibri" panose="020F0502020204030204" pitchFamily="34" charset="0"/>
                <a:cs typeface="Calibri" panose="020F0502020204030204" pitchFamily="34" charset="0"/>
              </a:rPr>
            </a:br>
            <a:r>
              <a:rPr lang="en-US" b="0" i="0" dirty="0">
                <a:solidFill>
                  <a:srgbClr val="666666"/>
                </a:solidFill>
                <a:effectLst/>
                <a:latin typeface="Calibri" panose="020F0502020204030204" pitchFamily="34" charset="0"/>
                <a:cs typeface="Calibri" panose="020F0502020204030204" pitchFamily="34" charset="0"/>
              </a:rPr>
              <a:t>Inevitable discovery is a doctrine in United States criminal procedure that permits admission of evidence that was obtained through illegal means if it would "inevitably" have been obtained regardless of the illegality. It is one of several exceptions to the exclusionary rule, or the related fruit-of-the-poisonous tree doctrine, which prevent evidence collected in violation of a defendant's constitutional rights from being admitted in court.</a:t>
            </a:r>
            <a:br>
              <a:rPr lang="en-US" b="0" i="0" dirty="0">
                <a:solidFill>
                  <a:srgbClr val="666666"/>
                </a:solidFill>
                <a:effectLst/>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77620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7CD41-4E9E-4CF1-8867-B0D6FA259BAA}"/>
              </a:ext>
            </a:extLst>
          </p:cNvPr>
          <p:cNvSpPr>
            <a:spLocks noGrp="1"/>
          </p:cNvSpPr>
          <p:nvPr>
            <p:ph type="title"/>
          </p:nvPr>
        </p:nvSpPr>
        <p:spPr>
          <a:xfrm>
            <a:off x="2592924" y="624109"/>
            <a:ext cx="8911687" cy="5283205"/>
          </a:xfrm>
        </p:spPr>
        <p:txBody>
          <a:bodyPr>
            <a:normAutofit/>
          </a:bodyPr>
          <a:lstStyle/>
          <a:p>
            <a:pPr algn="ctr"/>
            <a:br>
              <a:rPr lang="en-US" dirty="0"/>
            </a:br>
            <a:br>
              <a:rPr lang="en-US" dirty="0"/>
            </a:br>
            <a:r>
              <a:rPr lang="en-US" sz="8800" dirty="0"/>
              <a:t>Legal Aspects</a:t>
            </a:r>
          </a:p>
        </p:txBody>
      </p:sp>
    </p:spTree>
    <p:extLst>
      <p:ext uri="{BB962C8B-B14F-4D97-AF65-F5344CB8AC3E}">
        <p14:creationId xmlns:p14="http://schemas.microsoft.com/office/powerpoint/2010/main" val="34172934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6AC6-C1B5-46E4-B154-C577D535FC97}"/>
              </a:ext>
            </a:extLst>
          </p:cNvPr>
          <p:cNvSpPr>
            <a:spLocks noGrp="1"/>
          </p:cNvSpPr>
          <p:nvPr>
            <p:ph type="title"/>
          </p:nvPr>
        </p:nvSpPr>
        <p:spPr>
          <a:xfrm>
            <a:off x="2592924" y="145143"/>
            <a:ext cx="8911687" cy="6487886"/>
          </a:xfrm>
        </p:spPr>
        <p:txBody>
          <a:bodyPr>
            <a:normAutofit fontScale="90000"/>
          </a:bodyPr>
          <a:lstStyle/>
          <a:p>
            <a:r>
              <a:rPr lang="en-US" sz="4000" b="1" u="sng" dirty="0">
                <a:solidFill>
                  <a:srgbClr val="002060"/>
                </a:solidFill>
                <a:latin typeface="Calibri" panose="020F0502020204030204" pitchFamily="34" charset="0"/>
                <a:cs typeface="Calibri" panose="020F0502020204030204" pitchFamily="34" charset="0"/>
              </a:rPr>
              <a:t>Computer Errors Exception:</a:t>
            </a:r>
            <a:br>
              <a:rPr lang="en-US" sz="4000" dirty="0">
                <a:solidFill>
                  <a:srgbClr val="002060"/>
                </a:solidFill>
                <a:latin typeface="Calibri" panose="020F0502020204030204" pitchFamily="34" charset="0"/>
                <a:cs typeface="Calibri" panose="020F0502020204030204" pitchFamily="34" charset="0"/>
              </a:rPr>
            </a:br>
            <a:br>
              <a:rPr lang="en-US" sz="4000" dirty="0">
                <a:solidFill>
                  <a:srgbClr val="002060"/>
                </a:solidFill>
                <a:latin typeface="Calibri" panose="020F0502020204030204" pitchFamily="34" charset="0"/>
                <a:cs typeface="Calibri" panose="020F0502020204030204" pitchFamily="34" charset="0"/>
              </a:rPr>
            </a:br>
            <a:r>
              <a:rPr lang="en-US" sz="4000" b="0" i="0" dirty="0">
                <a:solidFill>
                  <a:srgbClr val="333333"/>
                </a:solidFill>
                <a:effectLst/>
                <a:latin typeface="Calibri" panose="020F0502020204030204" pitchFamily="34" charset="0"/>
                <a:cs typeface="Calibri" panose="020F0502020204030204" pitchFamily="34" charset="0"/>
              </a:rPr>
              <a:t>The exclusionary rule does not require suppression of evidence seized in violation of the </a:t>
            </a:r>
            <a:r>
              <a:rPr lang="en-US" sz="4000" b="0" i="0" u="none" strike="noStrike" dirty="0">
                <a:solidFill>
                  <a:schemeClr val="tx1"/>
                </a:solidFill>
                <a:effectLst/>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Fourth Amendment</a:t>
            </a:r>
            <a:r>
              <a:rPr lang="en-US" sz="4000" b="0" i="0" dirty="0">
                <a:solidFill>
                  <a:schemeClr val="tx1"/>
                </a:solidFill>
                <a:effectLst/>
                <a:latin typeface="Calibri" panose="020F0502020204030204" pitchFamily="34" charset="0"/>
                <a:cs typeface="Calibri" panose="020F0502020204030204" pitchFamily="34" charset="0"/>
              </a:rPr>
              <a:t> </a:t>
            </a:r>
            <a:r>
              <a:rPr lang="en-US" sz="4000" b="0" i="0" dirty="0">
                <a:solidFill>
                  <a:srgbClr val="333333"/>
                </a:solidFill>
                <a:effectLst/>
                <a:latin typeface="Calibri" panose="020F0502020204030204" pitchFamily="34" charset="0"/>
                <a:cs typeface="Calibri" panose="020F0502020204030204" pitchFamily="34" charset="0"/>
              </a:rPr>
              <a:t>where the erroneous information resulted from clerical errors of court employees. The exclusionary rule is a judicially created remedy designed to safeguard against future violations of </a:t>
            </a:r>
            <a:r>
              <a:rPr lang="en-US" sz="4000" b="0" i="0" u="none" strike="noStrike" dirty="0">
                <a:solidFill>
                  <a:schemeClr val="tx1"/>
                </a:solidFill>
                <a:effectLst/>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Fourth</a:t>
            </a:r>
            <a:r>
              <a:rPr lang="en-US" sz="4000" b="0" i="0" u="none" strike="noStrike" dirty="0">
                <a:solidFill>
                  <a:srgbClr val="0068AC"/>
                </a:solidFill>
                <a:effectLst/>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 </a:t>
            </a:r>
            <a:r>
              <a:rPr lang="en-US" sz="4000" b="0" i="0" u="none" strike="noStrike" dirty="0">
                <a:solidFill>
                  <a:schemeClr val="tx1"/>
                </a:solidFill>
                <a:effectLst/>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Amendment</a:t>
            </a:r>
            <a:r>
              <a:rPr lang="en-US" sz="4000" b="0" i="0" dirty="0">
                <a:solidFill>
                  <a:srgbClr val="333333"/>
                </a:solidFill>
                <a:effectLst/>
                <a:latin typeface="Calibri" panose="020F0502020204030204" pitchFamily="34" charset="0"/>
                <a:cs typeface="Calibri" panose="020F0502020204030204" pitchFamily="34" charset="0"/>
              </a:rPr>
              <a:t> rights through its deterrent effect.</a:t>
            </a:r>
            <a:br>
              <a:rPr lang="en-US" dirty="0">
                <a:solidFill>
                  <a:srgbClr val="002060"/>
                </a:solidFill>
              </a:rPr>
            </a:br>
            <a:endParaRPr lang="en-US" dirty="0">
              <a:solidFill>
                <a:srgbClr val="002060"/>
              </a:solidFill>
            </a:endParaRPr>
          </a:p>
        </p:txBody>
      </p:sp>
    </p:spTree>
    <p:extLst>
      <p:ext uri="{BB962C8B-B14F-4D97-AF65-F5344CB8AC3E}">
        <p14:creationId xmlns:p14="http://schemas.microsoft.com/office/powerpoint/2010/main" val="9090573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a:hlinkClick r:id="" action="ppaction://media"/>
            <a:extLst>
              <a:ext uri="{FF2B5EF4-FFF2-40B4-BE49-F238E27FC236}">
                <a16:creationId xmlns:a16="http://schemas.microsoft.com/office/drawing/2014/main" id="{135254BE-1F92-4CB2-BE37-36F76B083E3E}"/>
              </a:ext>
            </a:extLst>
          </p:cNvPr>
          <p:cNvPicPr>
            <a:picLocks noGrp="1" noRot="1" noChangeAspect="1"/>
          </p:cNvPicPr>
          <p:nvPr>
            <p:ph idx="1"/>
            <a:videoFile r:link="rId1"/>
          </p:nvPr>
        </p:nvPicPr>
        <p:blipFill>
          <a:blip/>
          <a:stretch>
            <a:fillRect/>
          </a:stretch>
        </p:blipFill>
        <p:spPr>
          <a:xfrm>
            <a:off x="2300748" y="1120877"/>
            <a:ext cx="8475407" cy="5299588"/>
          </a:xfrm>
          <a:prstGeom prst="rect">
            <a:avLst/>
          </a:prstGeom>
        </p:spPr>
      </p:pic>
    </p:spTree>
    <p:extLst>
      <p:ext uri="{BB962C8B-B14F-4D97-AF65-F5344CB8AC3E}">
        <p14:creationId xmlns:p14="http://schemas.microsoft.com/office/powerpoint/2010/main" val="2746666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AC4FF-042F-47E0-A48F-A35948E24228}"/>
              </a:ext>
            </a:extLst>
          </p:cNvPr>
          <p:cNvSpPr>
            <a:spLocks noGrp="1"/>
          </p:cNvSpPr>
          <p:nvPr>
            <p:ph type="title"/>
          </p:nvPr>
        </p:nvSpPr>
        <p:spPr>
          <a:xfrm>
            <a:off x="2592924" y="624110"/>
            <a:ext cx="8911687" cy="4572004"/>
          </a:xfrm>
        </p:spPr>
        <p:txBody>
          <a:bodyPr/>
          <a:lstStyle/>
          <a:p>
            <a:pPr algn="ctr"/>
            <a:br>
              <a:rPr lang="en-US" sz="1800" dirty="0">
                <a:solidFill>
                  <a:srgbClr val="000000"/>
                </a:solidFill>
                <a:effectLst/>
                <a:latin typeface="Arial" panose="020B0604020202020204" pitchFamily="34" charset="0"/>
                <a:ea typeface="Tahoma" panose="020B0604030504040204" pitchFamily="34" charset="0"/>
              </a:rPr>
            </a:br>
            <a:br>
              <a:rPr lang="en-US" sz="1800" dirty="0">
                <a:solidFill>
                  <a:srgbClr val="000000"/>
                </a:solidFill>
                <a:effectLst/>
                <a:latin typeface="Arial" panose="020B0604020202020204" pitchFamily="34" charset="0"/>
                <a:ea typeface="Tahoma" panose="020B0604030504040204" pitchFamily="34" charset="0"/>
              </a:rPr>
            </a:br>
            <a:br>
              <a:rPr lang="en-US" sz="1800" dirty="0">
                <a:solidFill>
                  <a:srgbClr val="000000"/>
                </a:solidFill>
                <a:effectLst/>
                <a:latin typeface="Arial" panose="020B0604020202020204" pitchFamily="34" charset="0"/>
                <a:ea typeface="Tahoma" panose="020B0604030504040204" pitchFamily="34" charset="0"/>
              </a:rPr>
            </a:br>
            <a:br>
              <a:rPr lang="en-US" sz="1800" dirty="0">
                <a:solidFill>
                  <a:srgbClr val="000000"/>
                </a:solidFill>
                <a:effectLst/>
                <a:latin typeface="Arial" panose="020B0604020202020204" pitchFamily="34" charset="0"/>
                <a:ea typeface="Tahoma" panose="020B0604030504040204" pitchFamily="34" charset="0"/>
              </a:rPr>
            </a:br>
            <a:br>
              <a:rPr lang="en-US" sz="1800" dirty="0">
                <a:solidFill>
                  <a:srgbClr val="000000"/>
                </a:solidFill>
                <a:effectLst/>
                <a:latin typeface="Arial" panose="020B0604020202020204" pitchFamily="34" charset="0"/>
                <a:ea typeface="Tahoma" panose="020B0604030504040204" pitchFamily="34" charset="0"/>
              </a:rPr>
            </a:br>
            <a:br>
              <a:rPr lang="en-US" sz="1800" dirty="0">
                <a:solidFill>
                  <a:srgbClr val="000000"/>
                </a:solidFill>
                <a:effectLst/>
                <a:latin typeface="Arial" panose="020B0604020202020204" pitchFamily="34" charset="0"/>
                <a:ea typeface="Tahoma" panose="020B0604030504040204" pitchFamily="34" charset="0"/>
              </a:rPr>
            </a:br>
            <a:r>
              <a:rPr lang="en-US" dirty="0">
                <a:solidFill>
                  <a:srgbClr val="000000"/>
                </a:solidFill>
                <a:effectLst/>
                <a:latin typeface="Arial" panose="020B0604020202020204" pitchFamily="34" charset="0"/>
                <a:ea typeface="Tahoma" panose="020B0604030504040204" pitchFamily="34" charset="0"/>
              </a:rPr>
              <a:t>The student will be able to define a search warrant</a:t>
            </a:r>
            <a:endParaRPr lang="en-US" dirty="0"/>
          </a:p>
        </p:txBody>
      </p:sp>
    </p:spTree>
    <p:extLst>
      <p:ext uri="{BB962C8B-B14F-4D97-AF65-F5344CB8AC3E}">
        <p14:creationId xmlns:p14="http://schemas.microsoft.com/office/powerpoint/2010/main" val="17571780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5D85F-565D-48A0-BD9C-D5D0643D4DAF}"/>
              </a:ext>
            </a:extLst>
          </p:cNvPr>
          <p:cNvSpPr>
            <a:spLocks noGrp="1"/>
          </p:cNvSpPr>
          <p:nvPr>
            <p:ph type="title"/>
          </p:nvPr>
        </p:nvSpPr>
        <p:spPr>
          <a:xfrm>
            <a:off x="2592924" y="261258"/>
            <a:ext cx="8911687" cy="6284686"/>
          </a:xfrm>
        </p:spPr>
        <p:txBody>
          <a:bodyPr>
            <a:normAutofit/>
          </a:bodyPr>
          <a:lstStyle/>
          <a:p>
            <a: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Definition of a </a:t>
            </a:r>
            <a:r>
              <a:rPr lang="en-US" sz="4000" b="1" u="sng" dirty="0">
                <a:solidFill>
                  <a:srgbClr val="000000"/>
                </a:solidFill>
                <a:effectLst/>
                <a:latin typeface="Calibri" panose="020F0502020204030204" pitchFamily="34" charset="0"/>
                <a:ea typeface="Tahoma" panose="020B0604030504040204" pitchFamily="34" charset="0"/>
                <a:cs typeface="Calibri" panose="020F0502020204030204" pitchFamily="34" charset="0"/>
              </a:rPr>
              <a:t>search warrant</a:t>
            </a:r>
            <a:r>
              <a:rPr lang="en-US" sz="4000" u="sng"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a:t>
            </a:r>
            <a: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(or search-and-seizure warrant)– a </a:t>
            </a:r>
            <a:r>
              <a:rPr lang="en-US" sz="4000" u="sng" dirty="0">
                <a:solidFill>
                  <a:srgbClr val="000000"/>
                </a:solidFill>
                <a:effectLst/>
                <a:latin typeface="Calibri" panose="020F0502020204030204" pitchFamily="34" charset="0"/>
                <a:ea typeface="Tahoma" panose="020B0604030504040204" pitchFamily="34" charset="0"/>
                <a:cs typeface="Calibri" panose="020F0502020204030204" pitchFamily="34" charset="0"/>
              </a:rPr>
              <a:t>judge’s</a:t>
            </a:r>
            <a: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written order authorizing a law enforcement officer to conduct a search of a specified place and to seize evidence (Black’s Law Dictionary, 7</a:t>
            </a:r>
            <a:r>
              <a:rPr lang="en-US" sz="4000" baseline="30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th</a:t>
            </a:r>
            <a: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Ed., 1999, West Group, Inc.)</a:t>
            </a: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*Search Warrant </a:t>
            </a:r>
            <a:r>
              <a:rPr lang="en-US" sz="4000" b="1" u="sng" dirty="0">
                <a:solidFill>
                  <a:srgbClr val="000000"/>
                </a:solidFill>
                <a:effectLst/>
                <a:latin typeface="Calibri" panose="020F0502020204030204" pitchFamily="34" charset="0"/>
                <a:ea typeface="Tahoma" panose="020B0604030504040204" pitchFamily="34" charset="0"/>
                <a:cs typeface="Calibri" panose="020F0502020204030204" pitchFamily="34" charset="0"/>
              </a:rPr>
              <a:t>MUST</a:t>
            </a:r>
            <a: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be based on Probable Cause </a:t>
            </a:r>
            <a:endParaRPr lang="en-US" sz="4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316748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7740A-651A-41C0-803C-C18FF6079FDF}"/>
              </a:ext>
            </a:extLst>
          </p:cNvPr>
          <p:cNvSpPr>
            <a:spLocks noGrp="1"/>
          </p:cNvSpPr>
          <p:nvPr>
            <p:ph type="title"/>
          </p:nvPr>
        </p:nvSpPr>
        <p:spPr>
          <a:xfrm>
            <a:off x="2592924" y="624109"/>
            <a:ext cx="8911687" cy="5849261"/>
          </a:xfrm>
        </p:spPr>
        <p:txBody>
          <a:bodyPr/>
          <a:lstStyle/>
          <a:p>
            <a:pPr algn="ctr"/>
            <a:br>
              <a:rPr lang="en-US" dirty="0"/>
            </a:br>
            <a:br>
              <a:rPr lang="en-US" dirty="0"/>
            </a:br>
            <a:br>
              <a:rPr lang="en-US" dirty="0"/>
            </a:br>
            <a:br>
              <a:rPr lang="en-US" dirty="0"/>
            </a:br>
            <a:r>
              <a:rPr lang="en-US" sz="5400" dirty="0">
                <a:latin typeface="Arial" panose="020B0604020202020204" pitchFamily="34" charset="0"/>
                <a:cs typeface="Arial" panose="020B0604020202020204" pitchFamily="34" charset="0"/>
              </a:rPr>
              <a:t>Specific Types of Search Warrants</a:t>
            </a:r>
          </a:p>
        </p:txBody>
      </p:sp>
    </p:spTree>
    <p:extLst>
      <p:ext uri="{BB962C8B-B14F-4D97-AF65-F5344CB8AC3E}">
        <p14:creationId xmlns:p14="http://schemas.microsoft.com/office/powerpoint/2010/main" val="19539342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9CDF7-2664-4469-9278-A0264338EFB0}"/>
              </a:ext>
            </a:extLst>
          </p:cNvPr>
          <p:cNvSpPr>
            <a:spLocks noGrp="1"/>
          </p:cNvSpPr>
          <p:nvPr>
            <p:ph type="title"/>
          </p:nvPr>
        </p:nvSpPr>
        <p:spPr>
          <a:xfrm>
            <a:off x="2592924" y="624110"/>
            <a:ext cx="8911687" cy="5776690"/>
          </a:xfrm>
        </p:spPr>
        <p:txBody>
          <a:bodyPr>
            <a:normAutofit/>
          </a:bodyPr>
          <a:lstStyle/>
          <a:p>
            <a:pPr marR="0" lvl="0" fontAlgn="base">
              <a:lnSpc>
                <a:spcPts val="1200"/>
              </a:lnSpc>
              <a:spcBef>
                <a:spcPts val="0"/>
              </a:spcBef>
              <a:spcAft>
                <a:spcPts val="0"/>
              </a:spcAft>
              <a:buClr>
                <a:srgbClr val="000000"/>
              </a:buClr>
            </a:pPr>
            <a:br>
              <a:rPr lang="en-US" sz="4000" b="1"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000" b="1"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000" b="1"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000" b="1"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000" b="1"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000" b="1"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000" b="1"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000" b="1"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000" b="1"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000" b="1"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4000" b="1"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*Anticipatory</a:t>
            </a:r>
            <a:r>
              <a:rPr lang="en-US" sz="40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 based on an affidavit</a:t>
            </a:r>
            <a:br>
              <a:rPr lang="en-US" sz="40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0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0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0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40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showing probable cause that </a:t>
            </a:r>
            <a: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evidence</a:t>
            </a:r>
            <a:b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of a</a:t>
            </a:r>
            <a:r>
              <a:rPr lang="en-US" sz="4000" dirty="0">
                <a:solidFill>
                  <a:srgbClr val="000000"/>
                </a:solidFill>
                <a:uFill>
                  <a:solidFill>
                    <a:srgbClr val="000000"/>
                  </a:solidFill>
                </a:uFill>
                <a:latin typeface="Calibri" panose="020F0502020204030204" pitchFamily="34" charset="0"/>
                <a:ea typeface="Tahoma" panose="020B0604030504040204" pitchFamily="34" charset="0"/>
                <a:cs typeface="Calibri" panose="020F0502020204030204" pitchFamily="34" charset="0"/>
              </a:rPr>
              <a:t> </a:t>
            </a:r>
            <a: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certain crime will be located at a</a:t>
            </a:r>
            <a:b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specific time, place, and future</a:t>
            </a:r>
            <a:r>
              <a:rPr lang="en-US" sz="4000" dirty="0">
                <a:solidFill>
                  <a:srgbClr val="000000"/>
                </a:solidFill>
                <a:uFill>
                  <a:solidFill>
                    <a:srgbClr val="000000"/>
                  </a:solidFill>
                </a:uFill>
                <a:latin typeface="Calibri" panose="020F0502020204030204" pitchFamily="34" charset="0"/>
                <a:ea typeface="Tahoma" panose="020B0604030504040204" pitchFamily="34" charset="0"/>
                <a:cs typeface="Calibri" panose="020F0502020204030204" pitchFamily="34" charset="0"/>
              </a:rPr>
              <a:t> </a:t>
            </a:r>
            <a: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date.  </a:t>
            </a:r>
            <a:br>
              <a:rPr lang="en-US" sz="40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2800" dirty="0">
                <a:solidFill>
                  <a:srgbClr val="000000"/>
                </a:solidFill>
                <a:effectLst/>
                <a:uFill>
                  <a:solidFill>
                    <a:srgbClr val="000000"/>
                  </a:solidFill>
                </a:uFill>
                <a:latin typeface="Arial" panose="020B0604020202020204" pitchFamily="34" charset="0"/>
                <a:ea typeface="Tahoma" panose="020B0604030504040204" pitchFamily="34" charset="0"/>
              </a:rPr>
            </a:br>
            <a:br>
              <a:rPr lang="en-US" sz="2800" dirty="0">
                <a:solidFill>
                  <a:srgbClr val="000000"/>
                </a:solidFill>
                <a:effectLst/>
                <a:uFill>
                  <a:solidFill>
                    <a:srgbClr val="000000"/>
                  </a:solidFill>
                </a:uFill>
                <a:latin typeface="Arial" panose="020B0604020202020204" pitchFamily="34" charset="0"/>
                <a:ea typeface="Tahoma" panose="020B0604030504040204" pitchFamily="34" charset="0"/>
              </a:rPr>
            </a:br>
            <a:br>
              <a:rPr lang="en-US" sz="1800" dirty="0">
                <a:solidFill>
                  <a:srgbClr val="000000"/>
                </a:solidFill>
                <a:effectLst/>
                <a:uFill>
                  <a:solidFill>
                    <a:srgbClr val="000000"/>
                  </a:solidFill>
                </a:uFill>
                <a:latin typeface="Tahoma" panose="020B0604030504040204" pitchFamily="34" charset="0"/>
                <a:ea typeface="Tahoma" panose="020B0604030504040204" pitchFamily="34" charset="0"/>
              </a:rPr>
            </a:br>
            <a:br>
              <a:rPr lang="en-US" sz="1800" dirty="0">
                <a:solidFill>
                  <a:srgbClr val="000000"/>
                </a:solidFill>
                <a:effectLst/>
                <a:uFill>
                  <a:solidFill>
                    <a:srgbClr val="000000"/>
                  </a:solidFill>
                </a:uFill>
                <a:latin typeface="Tahoma" panose="020B0604030504040204" pitchFamily="34" charset="0"/>
                <a:ea typeface="Tahoma" panose="020B0604030504040204" pitchFamily="34" charset="0"/>
              </a:rPr>
            </a:br>
            <a:br>
              <a:rPr lang="en-US" sz="1800" dirty="0">
                <a:solidFill>
                  <a:srgbClr val="000000"/>
                </a:solidFill>
                <a:effectLst/>
                <a:uFill>
                  <a:solidFill>
                    <a:srgbClr val="000000"/>
                  </a:solidFill>
                </a:uFill>
                <a:latin typeface="Tahoma" panose="020B0604030504040204" pitchFamily="34" charset="0"/>
                <a:ea typeface="Tahoma" panose="020B0604030504040204" pitchFamily="34" charset="0"/>
              </a:rPr>
            </a:br>
            <a:endParaRPr lang="en-US" dirty="0"/>
          </a:p>
        </p:txBody>
      </p:sp>
    </p:spTree>
    <p:extLst>
      <p:ext uri="{BB962C8B-B14F-4D97-AF65-F5344CB8AC3E}">
        <p14:creationId xmlns:p14="http://schemas.microsoft.com/office/powerpoint/2010/main" val="33105447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2A53C-B3A7-43E6-8E2E-5B2FBEDBCCB8}"/>
              </a:ext>
            </a:extLst>
          </p:cNvPr>
          <p:cNvSpPr>
            <a:spLocks noGrp="1"/>
          </p:cNvSpPr>
          <p:nvPr>
            <p:ph type="title"/>
          </p:nvPr>
        </p:nvSpPr>
        <p:spPr>
          <a:xfrm>
            <a:off x="2592924" y="624109"/>
            <a:ext cx="8911687" cy="5631217"/>
          </a:xfrm>
        </p:spPr>
        <p:txBody>
          <a:bodyPr>
            <a:normAutofit/>
          </a:bodyPr>
          <a:lstStyle/>
          <a:p>
            <a:br>
              <a:rPr lang="en-US" dirty="0">
                <a:solidFill>
                  <a:srgbClr val="000000"/>
                </a:solidFill>
                <a:uFill>
                  <a:solidFill>
                    <a:srgbClr val="000000"/>
                  </a:solidFill>
                </a:uFill>
                <a:latin typeface="Arial" panose="020B0604020202020204" pitchFamily="34" charset="0"/>
                <a:ea typeface="Tahoma" panose="020B0604030504040204" pitchFamily="34" charset="0"/>
              </a:rPr>
            </a:br>
            <a:r>
              <a:rPr lang="en-US" sz="4400" dirty="0">
                <a:solidFill>
                  <a:srgbClr val="000000"/>
                </a:solidFill>
                <a:uFill>
                  <a:solidFill>
                    <a:srgbClr val="000000"/>
                  </a:solidFill>
                </a:uFill>
                <a:latin typeface="Calibri" panose="020F0502020204030204" pitchFamily="34" charset="0"/>
                <a:ea typeface="Tahoma" panose="020B0604030504040204" pitchFamily="34" charset="0"/>
                <a:cs typeface="Calibri" panose="020F0502020204030204" pitchFamily="34" charset="0"/>
              </a:rPr>
              <a:t>*</a:t>
            </a:r>
            <a:r>
              <a:rPr lang="en-US" sz="4400" b="1" kern="0" dirty="0">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Blanket</a:t>
            </a:r>
            <a:r>
              <a:rPr lang="en-US" sz="4400" kern="0" dirty="0">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 authorizes officials to search more than one area; serves as </a:t>
            </a:r>
            <a:r>
              <a:rPr lang="en-US" sz="4400" dirty="0">
                <a:solidFill>
                  <a:srgbClr val="000000"/>
                </a:solidFill>
                <a:uFill>
                  <a:solidFill>
                    <a:srgbClr val="000000"/>
                  </a:solidFill>
                </a:uFill>
                <a:latin typeface="Calibri" panose="020F0502020204030204" pitchFamily="34" charset="0"/>
                <a:ea typeface="Tahoma" panose="020B0604030504040204" pitchFamily="34" charset="0"/>
                <a:cs typeface="Calibri" panose="020F0502020204030204" pitchFamily="34" charset="0"/>
              </a:rPr>
              <a:t>an unconstitutional warrant authorizing the seizure of everything found at a given location, without specifying which items may</a:t>
            </a:r>
            <a:br>
              <a:rPr lang="en-US" sz="4400" dirty="0">
                <a:solidFill>
                  <a:srgbClr val="000000"/>
                </a:solidFill>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4400" dirty="0">
                <a:solidFill>
                  <a:srgbClr val="000000"/>
                </a:solidFill>
                <a:uFill>
                  <a:solidFill>
                    <a:srgbClr val="000000"/>
                  </a:solidFill>
                </a:uFill>
                <a:latin typeface="Calibri" panose="020F0502020204030204" pitchFamily="34" charset="0"/>
                <a:ea typeface="Tahoma" panose="020B0604030504040204" pitchFamily="34" charset="0"/>
                <a:cs typeface="Calibri" panose="020F0502020204030204" pitchFamily="34" charset="0"/>
              </a:rPr>
              <a:t>be seized. </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00828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959E0-EB17-47BC-A517-41B759103979}"/>
              </a:ext>
            </a:extLst>
          </p:cNvPr>
          <p:cNvSpPr>
            <a:spLocks noGrp="1"/>
          </p:cNvSpPr>
          <p:nvPr>
            <p:ph type="title"/>
          </p:nvPr>
        </p:nvSpPr>
        <p:spPr>
          <a:xfrm>
            <a:off x="2592924" y="624110"/>
            <a:ext cx="8911687" cy="5911772"/>
          </a:xfrm>
        </p:spPr>
        <p:txBody>
          <a:bodyPr>
            <a:normAutofit fontScale="90000"/>
          </a:bodyPr>
          <a:lstStyle/>
          <a:p>
            <a:br>
              <a:rPr lang="en-US" dirty="0">
                <a:solidFill>
                  <a:srgbClr val="000000"/>
                </a:solidFill>
                <a:uFill>
                  <a:solidFill>
                    <a:srgbClr val="000000"/>
                  </a:solidFill>
                </a:uFill>
                <a:latin typeface="Arial" panose="020B0604020202020204" pitchFamily="34" charset="0"/>
                <a:ea typeface="Tahoma" panose="020B0604030504040204" pitchFamily="34" charset="0"/>
              </a:rPr>
            </a:br>
            <a:br>
              <a:rPr lang="en-US" dirty="0">
                <a:solidFill>
                  <a:srgbClr val="000000"/>
                </a:solidFill>
                <a:uFill>
                  <a:solidFill>
                    <a:srgbClr val="000000"/>
                  </a:solidFill>
                </a:uFill>
                <a:latin typeface="Arial" panose="020B0604020202020204" pitchFamily="34" charset="0"/>
                <a:ea typeface="Tahoma" panose="020B0604030504040204" pitchFamily="34" charset="0"/>
              </a:rPr>
            </a:br>
            <a:r>
              <a:rPr lang="en-US" sz="4000" dirty="0">
                <a:solidFill>
                  <a:srgbClr val="000000"/>
                </a:solidFill>
                <a:uFill>
                  <a:solidFill>
                    <a:srgbClr val="000000"/>
                  </a:solidFill>
                </a:uFill>
                <a:latin typeface="Calibri" panose="020F0502020204030204" pitchFamily="34" charset="0"/>
                <a:ea typeface="Tahoma" panose="020B0604030504040204" pitchFamily="34" charset="0"/>
                <a:cs typeface="Calibri" panose="020F0502020204030204" pitchFamily="34" charset="0"/>
              </a:rPr>
              <a:t>*</a:t>
            </a:r>
            <a:r>
              <a:rPr lang="en-US" sz="4000" b="1" kern="0" dirty="0">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No-knock</a:t>
            </a:r>
            <a:r>
              <a:rPr lang="en-US" sz="4000" kern="0" dirty="0">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 authorizes officials to enter premises without knocking </a:t>
            </a:r>
            <a:r>
              <a:rPr lang="en-US" sz="4000" dirty="0">
                <a:solidFill>
                  <a:srgbClr val="000000"/>
                </a:solidFill>
                <a:uFill>
                  <a:solidFill>
                    <a:srgbClr val="000000"/>
                  </a:solidFill>
                </a:uFill>
                <a:latin typeface="Calibri" panose="020F0502020204030204" pitchFamily="34" charset="0"/>
                <a:ea typeface="Tahoma" panose="020B0604030504040204" pitchFamily="34" charset="0"/>
                <a:cs typeface="Calibri" panose="020F0502020204030204" pitchFamily="34" charset="0"/>
              </a:rPr>
              <a:t>and announcing their presence and purpose before entry (a prior announcement would lead to a destruction of items searched for or would endanger the safety of the police or another person).</a:t>
            </a:r>
            <a:br>
              <a:rPr lang="en-US" sz="3100" dirty="0">
                <a:solidFill>
                  <a:srgbClr val="000000"/>
                </a:solidFill>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2400" dirty="0">
                <a:solidFill>
                  <a:srgbClr val="000000"/>
                </a:solidFill>
                <a:uFill>
                  <a:solidFill>
                    <a:srgbClr val="000000"/>
                  </a:solidFill>
                </a:uFill>
                <a:latin typeface="Tahoma" panose="020B0604030504040204" pitchFamily="34" charset="0"/>
                <a:ea typeface="Tahoma" panose="020B0604030504040204" pitchFamily="34" charset="0"/>
              </a:rPr>
            </a:br>
            <a:endParaRPr lang="en-US" dirty="0"/>
          </a:p>
        </p:txBody>
      </p:sp>
    </p:spTree>
    <p:extLst>
      <p:ext uri="{BB962C8B-B14F-4D97-AF65-F5344CB8AC3E}">
        <p14:creationId xmlns:p14="http://schemas.microsoft.com/office/powerpoint/2010/main" val="32085443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63D39-98E8-47E9-97FF-197F83A2F4CA}"/>
              </a:ext>
            </a:extLst>
          </p:cNvPr>
          <p:cNvSpPr>
            <a:spLocks noGrp="1"/>
          </p:cNvSpPr>
          <p:nvPr>
            <p:ph type="title"/>
          </p:nvPr>
        </p:nvSpPr>
        <p:spPr>
          <a:xfrm>
            <a:off x="2592924" y="624110"/>
            <a:ext cx="8911687" cy="5878290"/>
          </a:xfrm>
        </p:spPr>
        <p:txBody>
          <a:bodyPr>
            <a:normAutofit/>
          </a:bodyPr>
          <a:lstStyle/>
          <a:p>
            <a:pPr algn="ctr"/>
            <a:br>
              <a:rPr lang="en-US" sz="4800" dirty="0">
                <a:solidFill>
                  <a:srgbClr val="000000"/>
                </a:solidFill>
                <a:effectLst/>
                <a:latin typeface="Arial" panose="020B0604020202020204" pitchFamily="34" charset="0"/>
                <a:ea typeface="Tahoma" panose="020B0604030504040204" pitchFamily="34" charset="0"/>
              </a:rPr>
            </a:br>
            <a:br>
              <a:rPr lang="en-US" sz="4800" dirty="0">
                <a:solidFill>
                  <a:srgbClr val="000000"/>
                </a:solidFill>
                <a:effectLst/>
                <a:latin typeface="Arial" panose="020B0604020202020204" pitchFamily="34" charset="0"/>
                <a:ea typeface="Tahoma" panose="020B0604030504040204" pitchFamily="34" charset="0"/>
              </a:rPr>
            </a:br>
            <a:r>
              <a:rPr lang="en-US" sz="4800" dirty="0">
                <a:solidFill>
                  <a:srgbClr val="000000"/>
                </a:solidFill>
                <a:effectLst/>
                <a:latin typeface="Arial" panose="020B0604020202020204" pitchFamily="34" charset="0"/>
                <a:ea typeface="Tahoma" panose="020B0604030504040204" pitchFamily="34" charset="0"/>
              </a:rPr>
              <a:t>The student will be able to discuss search warrants according to Texas statutes</a:t>
            </a:r>
            <a:br>
              <a:rPr lang="en-US" sz="4800" dirty="0">
                <a:solidFill>
                  <a:srgbClr val="000000"/>
                </a:solidFill>
                <a:effectLst/>
                <a:latin typeface="Arial" panose="020B0604020202020204" pitchFamily="34" charset="0"/>
                <a:ea typeface="Tahoma" panose="020B0604030504040204" pitchFamily="34" charset="0"/>
              </a:rPr>
            </a:br>
            <a:br>
              <a:rPr lang="en-US" sz="4800" dirty="0">
                <a:solidFill>
                  <a:srgbClr val="000000"/>
                </a:solidFill>
                <a:effectLst/>
                <a:latin typeface="Arial" panose="020B0604020202020204" pitchFamily="34" charset="0"/>
                <a:ea typeface="Tahoma" panose="020B0604030504040204" pitchFamily="34" charset="0"/>
              </a:rPr>
            </a:br>
            <a:r>
              <a:rPr lang="en-US" sz="4800" dirty="0">
                <a:solidFill>
                  <a:srgbClr val="000000"/>
                </a:solidFill>
                <a:effectLst/>
                <a:latin typeface="Arial" panose="020B0604020202020204" pitchFamily="34" charset="0"/>
                <a:ea typeface="Tahoma" panose="020B0604030504040204" pitchFamily="34" charset="0"/>
              </a:rPr>
              <a:t>(Basic Knowledge)</a:t>
            </a:r>
            <a:endParaRPr lang="en-US" sz="4800" dirty="0"/>
          </a:p>
        </p:txBody>
      </p:sp>
    </p:spTree>
    <p:extLst>
      <p:ext uri="{BB962C8B-B14F-4D97-AF65-F5344CB8AC3E}">
        <p14:creationId xmlns:p14="http://schemas.microsoft.com/office/powerpoint/2010/main" val="30743155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18CAD-9D79-4660-BC7D-284FD772204C}"/>
              </a:ext>
            </a:extLst>
          </p:cNvPr>
          <p:cNvSpPr>
            <a:spLocks noGrp="1"/>
          </p:cNvSpPr>
          <p:nvPr>
            <p:ph type="title"/>
          </p:nvPr>
        </p:nvSpPr>
        <p:spPr>
          <a:xfrm>
            <a:off x="2592924" y="624110"/>
            <a:ext cx="8911687" cy="5558976"/>
          </a:xfrm>
        </p:spPr>
        <p:txBody>
          <a:bodyPr>
            <a:normAutofit fontScale="90000"/>
          </a:bodyPr>
          <a:lstStyle/>
          <a:p>
            <a:r>
              <a:rPr lang="en-US" sz="4000" b="1" dirty="0">
                <a:solidFill>
                  <a:srgbClr val="002060"/>
                </a:solidFill>
                <a:effectLst/>
                <a:latin typeface="Calibri" panose="020F0502020204030204" pitchFamily="34" charset="0"/>
                <a:cs typeface="Calibri" panose="020F0502020204030204" pitchFamily="34" charset="0"/>
              </a:rPr>
              <a:t>Search warrant:</a:t>
            </a:r>
            <a:br>
              <a:rPr lang="en-US" sz="4000" b="1" dirty="0">
                <a:solidFill>
                  <a:srgbClr val="002060"/>
                </a:solidFill>
                <a:effectLst/>
                <a:latin typeface="Calibri" panose="020F0502020204030204" pitchFamily="34" charset="0"/>
                <a:cs typeface="Calibri" panose="020F0502020204030204" pitchFamily="34" charset="0"/>
              </a:rPr>
            </a:br>
            <a:br>
              <a:rPr lang="en-US" sz="4000" b="1" dirty="0">
                <a:solidFill>
                  <a:srgbClr val="444444"/>
                </a:solidFill>
                <a:effectLst/>
                <a:latin typeface="Calibri" panose="020F0502020204030204" pitchFamily="34" charset="0"/>
                <a:cs typeface="Calibri" panose="020F0502020204030204" pitchFamily="34" charset="0"/>
              </a:rPr>
            </a:br>
            <a:r>
              <a:rPr lang="en-US" sz="4000" b="0" i="0" dirty="0">
                <a:solidFill>
                  <a:srgbClr val="666666"/>
                </a:solidFill>
                <a:effectLst/>
                <a:latin typeface="Calibri" panose="020F0502020204030204" pitchFamily="34" charset="0"/>
                <a:cs typeface="Calibri" panose="020F0502020204030204" pitchFamily="34" charset="0"/>
              </a:rPr>
              <a:t>A search warrant is a court order that a magistrate or judge issues to authorize law enforcement officers to conduct a search of a person, location, or vehicle for evidence of a crime and to confiscate any evidence they find. In most countries, a search warrant cannot be issued in aid of civil process.</a:t>
            </a:r>
            <a:br>
              <a:rPr lang="en-US" b="0" i="0" dirty="0">
                <a:solidFill>
                  <a:srgbClr val="666666"/>
                </a:solidFill>
                <a:effectLst/>
                <a:latin typeface="Roboto" panose="02000000000000000000" pitchFamily="2" charset="0"/>
              </a:rPr>
            </a:br>
            <a:endParaRPr lang="en-US" dirty="0"/>
          </a:p>
        </p:txBody>
      </p:sp>
    </p:spTree>
    <p:extLst>
      <p:ext uri="{BB962C8B-B14F-4D97-AF65-F5344CB8AC3E}">
        <p14:creationId xmlns:p14="http://schemas.microsoft.com/office/powerpoint/2010/main" val="1543888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1D439-F278-488C-AEBB-B2AC53D6EFB9}"/>
              </a:ext>
            </a:extLst>
          </p:cNvPr>
          <p:cNvSpPr>
            <a:spLocks noGrp="1"/>
          </p:cNvSpPr>
          <p:nvPr>
            <p:ph type="title"/>
          </p:nvPr>
        </p:nvSpPr>
        <p:spPr>
          <a:xfrm>
            <a:off x="2592924" y="624109"/>
            <a:ext cx="8911687" cy="5805720"/>
          </a:xfrm>
        </p:spPr>
        <p:txBody>
          <a:bodyPr>
            <a:normAutofit/>
          </a:bodyPr>
          <a:lstStyle/>
          <a:p>
            <a:pPr algn="ctr"/>
            <a:r>
              <a:rPr lang="en-US" sz="6600" b="1"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a:t>
            </a:r>
            <a:r>
              <a:rPr lang="en-US" sz="66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The student will be able to summarize the legal aspects of a crime scene search.</a:t>
            </a:r>
            <a:br>
              <a:rPr lang="en-US" sz="1800" dirty="0">
                <a:solidFill>
                  <a:srgbClr val="000000"/>
                </a:solidFill>
                <a:effectLst/>
                <a:uFill>
                  <a:solidFill>
                    <a:srgbClr val="000000"/>
                  </a:solidFill>
                </a:uFill>
                <a:latin typeface="Tahoma" panose="020B0604030504040204" pitchFamily="34" charset="0"/>
                <a:ea typeface="Tahoma" panose="020B0604030504040204" pitchFamily="34" charset="0"/>
              </a:rPr>
            </a:br>
            <a:endParaRPr lang="en-US" dirty="0"/>
          </a:p>
        </p:txBody>
      </p:sp>
    </p:spTree>
    <p:extLst>
      <p:ext uri="{BB962C8B-B14F-4D97-AF65-F5344CB8AC3E}">
        <p14:creationId xmlns:p14="http://schemas.microsoft.com/office/powerpoint/2010/main" val="319212571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82E09-1F91-42CB-9B44-27FC61DC0F04}"/>
              </a:ext>
            </a:extLst>
          </p:cNvPr>
          <p:cNvSpPr>
            <a:spLocks noGrp="1"/>
          </p:cNvSpPr>
          <p:nvPr>
            <p:ph type="title"/>
          </p:nvPr>
        </p:nvSpPr>
        <p:spPr>
          <a:xfrm>
            <a:off x="2592924" y="624110"/>
            <a:ext cx="8911687" cy="5863776"/>
          </a:xfrm>
        </p:spPr>
        <p:txBody>
          <a:bodyPr>
            <a:normAutofit/>
          </a:bodyPr>
          <a:lstStyle/>
          <a:p>
            <a:pPr algn="ctr"/>
            <a:br>
              <a:rPr lang="en-US" b="1" i="0" u="sng" dirty="0">
                <a:solidFill>
                  <a:srgbClr val="000000"/>
                </a:solidFill>
                <a:effectLst/>
                <a:latin typeface="Arial" panose="020B0604020202020204" pitchFamily="34" charset="0"/>
                <a:cs typeface="Arial" panose="020B0604020202020204" pitchFamily="34" charset="0"/>
              </a:rPr>
            </a:br>
            <a:br>
              <a:rPr lang="en-US" b="1" i="0" u="sng" dirty="0">
                <a:solidFill>
                  <a:srgbClr val="000000"/>
                </a:solidFill>
                <a:effectLst/>
                <a:latin typeface="Arial" panose="020B0604020202020204" pitchFamily="34" charset="0"/>
                <a:cs typeface="Arial" panose="020B0604020202020204" pitchFamily="34" charset="0"/>
              </a:rPr>
            </a:br>
            <a:r>
              <a:rPr lang="en-US" sz="5400" b="1" i="0" u="sng" dirty="0">
                <a:solidFill>
                  <a:srgbClr val="000000"/>
                </a:solidFill>
                <a:effectLst/>
                <a:latin typeface="Calibri" panose="020F0502020204030204" pitchFamily="34" charset="0"/>
                <a:cs typeface="Calibri" panose="020F0502020204030204" pitchFamily="34" charset="0"/>
              </a:rPr>
              <a:t>GROUNDS FOR ISSUANCE</a:t>
            </a:r>
            <a:br>
              <a:rPr lang="en-US" sz="5400" b="1" i="0" u="sng" dirty="0">
                <a:solidFill>
                  <a:srgbClr val="000000"/>
                </a:solidFill>
                <a:effectLst/>
                <a:latin typeface="Calibri" panose="020F0502020204030204" pitchFamily="34" charset="0"/>
                <a:cs typeface="Calibri" panose="020F0502020204030204" pitchFamily="34" charset="0"/>
              </a:rPr>
            </a:br>
            <a:br>
              <a:rPr lang="en-US" sz="5400" b="1" i="0" u="sng" dirty="0">
                <a:solidFill>
                  <a:srgbClr val="000000"/>
                </a:solidFill>
                <a:effectLst/>
                <a:latin typeface="Calibri" panose="020F0502020204030204" pitchFamily="34" charset="0"/>
                <a:cs typeface="Calibri" panose="020F0502020204030204" pitchFamily="34" charset="0"/>
              </a:rPr>
            </a:br>
            <a:r>
              <a:rPr lang="en-US" sz="5400" b="0" i="0" dirty="0">
                <a:solidFill>
                  <a:srgbClr val="000000"/>
                </a:solidFill>
                <a:effectLst/>
                <a:latin typeface="Calibri" panose="020F0502020204030204" pitchFamily="34" charset="0"/>
                <a:cs typeface="Calibri" panose="020F0502020204030204" pitchFamily="34" charset="0"/>
              </a:rPr>
              <a:t>A search warrant may be issued to search for and seize:</a:t>
            </a:r>
            <a:br>
              <a:rPr lang="en-US" b="1" i="0" u="sng" dirty="0">
                <a:solidFill>
                  <a:srgbClr val="000000"/>
                </a:solidFill>
                <a:effectLst/>
                <a:latin typeface="Courier New" panose="02070309020205020404" pitchFamily="49" charset="0"/>
              </a:rPr>
            </a:br>
            <a:br>
              <a:rPr lang="en-US" b="1" i="0" u="sng" dirty="0">
                <a:solidFill>
                  <a:srgbClr val="000000"/>
                </a:solidFill>
                <a:effectLst/>
                <a:latin typeface="Courier New" panose="02070309020205020404" pitchFamily="49" charset="0"/>
              </a:rPr>
            </a:br>
            <a:endParaRPr lang="en-US" b="1" u="sng" dirty="0"/>
          </a:p>
        </p:txBody>
      </p:sp>
    </p:spTree>
    <p:extLst>
      <p:ext uri="{BB962C8B-B14F-4D97-AF65-F5344CB8AC3E}">
        <p14:creationId xmlns:p14="http://schemas.microsoft.com/office/powerpoint/2010/main" val="33111968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8A684-A34B-4932-A8A6-856DAECB7B00}"/>
              </a:ext>
            </a:extLst>
          </p:cNvPr>
          <p:cNvSpPr>
            <a:spLocks noGrp="1"/>
          </p:cNvSpPr>
          <p:nvPr>
            <p:ph type="title"/>
          </p:nvPr>
        </p:nvSpPr>
        <p:spPr>
          <a:xfrm>
            <a:off x="2281196" y="229255"/>
            <a:ext cx="8911687" cy="5892804"/>
          </a:xfrm>
        </p:spPr>
        <p:txBody>
          <a:bodyPr>
            <a:normAutofit/>
          </a:bodyPr>
          <a:lstStyle/>
          <a:p>
            <a:r>
              <a:rPr lang="en-US" sz="2000" b="0" i="0" dirty="0">
                <a:solidFill>
                  <a:srgbClr val="000000"/>
                </a:solidFill>
                <a:effectLst/>
                <a:latin typeface="Courier New" panose="02070309020205020404" pitchFamily="49" charset="0"/>
              </a:rPr>
              <a:t>*</a:t>
            </a:r>
            <a:r>
              <a:rPr lang="en-US" sz="4000" b="1" i="0" dirty="0">
                <a:solidFill>
                  <a:srgbClr val="000000"/>
                </a:solidFill>
                <a:effectLst/>
                <a:latin typeface="Calibri" panose="020F0502020204030204" pitchFamily="34" charset="0"/>
                <a:cs typeface="Calibri" panose="020F0502020204030204" pitchFamily="34" charset="0"/>
              </a:rPr>
              <a:t>property acquired by theft or in any other manner which makes its acquisition a penal offense</a:t>
            </a:r>
            <a:br>
              <a:rPr lang="en-US" sz="4000" b="0" i="0" dirty="0">
                <a:solidFill>
                  <a:srgbClr val="000000"/>
                </a:solidFill>
                <a:effectLst/>
                <a:latin typeface="Calibri" panose="020F0502020204030204" pitchFamily="34" charset="0"/>
                <a:cs typeface="Calibri" panose="020F0502020204030204" pitchFamily="34" charset="0"/>
              </a:rPr>
            </a:br>
            <a:br>
              <a:rPr lang="en-US" sz="4000" b="0" i="0" dirty="0">
                <a:solidFill>
                  <a:srgbClr val="000000"/>
                </a:solidFill>
                <a:effectLst/>
                <a:latin typeface="Calibri" panose="020F0502020204030204" pitchFamily="34" charset="0"/>
                <a:cs typeface="Calibri" panose="020F0502020204030204" pitchFamily="34" charset="0"/>
              </a:rPr>
            </a:br>
            <a:r>
              <a:rPr lang="en-US" sz="4000" b="0" i="0" dirty="0">
                <a:solidFill>
                  <a:srgbClr val="000000"/>
                </a:solidFill>
                <a:effectLst/>
                <a:latin typeface="Calibri" panose="020F0502020204030204" pitchFamily="34" charset="0"/>
                <a:cs typeface="Calibri" panose="020F0502020204030204" pitchFamily="34" charset="0"/>
              </a:rPr>
              <a:t>*</a:t>
            </a:r>
            <a:r>
              <a:rPr lang="en-US" sz="4000" b="1" i="0" dirty="0">
                <a:solidFill>
                  <a:srgbClr val="000000"/>
                </a:solidFill>
                <a:effectLst/>
                <a:latin typeface="Calibri" panose="020F0502020204030204" pitchFamily="34" charset="0"/>
                <a:cs typeface="Calibri" panose="020F0502020204030204" pitchFamily="34" charset="0"/>
              </a:rPr>
              <a:t>property specially designed, made, or adapted for or commonly used in the commission of an offense</a:t>
            </a:r>
            <a:br>
              <a:rPr lang="en-US" sz="2000" b="1" i="0" dirty="0">
                <a:solidFill>
                  <a:srgbClr val="000000"/>
                </a:solidFill>
                <a:effectLst/>
                <a:latin typeface="Arial" panose="020B0604020202020204" pitchFamily="34" charset="0"/>
                <a:cs typeface="Arial" panose="020B0604020202020204" pitchFamily="34" charset="0"/>
              </a:rPr>
            </a:br>
            <a:br>
              <a:rPr lang="en-US" sz="2000" b="1" i="0" dirty="0">
                <a:solidFill>
                  <a:srgbClr val="000000"/>
                </a:solidFill>
                <a:effectLst/>
                <a:latin typeface="Arial" panose="020B0604020202020204" pitchFamily="34" charset="0"/>
                <a:cs typeface="Arial" panose="020B0604020202020204" pitchFamily="34" charset="0"/>
              </a:rPr>
            </a:b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435757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6EB68-E87A-4158-A65B-A4DDD18BD2D8}"/>
              </a:ext>
            </a:extLst>
          </p:cNvPr>
          <p:cNvSpPr>
            <a:spLocks noGrp="1"/>
          </p:cNvSpPr>
          <p:nvPr>
            <p:ph type="title"/>
          </p:nvPr>
        </p:nvSpPr>
        <p:spPr>
          <a:xfrm>
            <a:off x="2592924" y="176645"/>
            <a:ext cx="8911687" cy="6452755"/>
          </a:xfrm>
        </p:spPr>
        <p:txBody>
          <a:bodyPr>
            <a:normAutofit/>
          </a:bodyPr>
          <a:lstStyle/>
          <a:p>
            <a:r>
              <a:rPr lang="en-US" b="1" dirty="0">
                <a:solidFill>
                  <a:srgbClr val="000000"/>
                </a:solidFill>
                <a:latin typeface="Calibri" panose="020F0502020204030204" pitchFamily="34" charset="0"/>
                <a:cs typeface="Calibri" panose="020F0502020204030204" pitchFamily="34" charset="0"/>
              </a:rPr>
              <a:t>                                (Cont.)</a:t>
            </a:r>
            <a:br>
              <a:rPr lang="en-US" b="1" dirty="0">
                <a:solidFill>
                  <a:srgbClr val="000000"/>
                </a:solidFill>
                <a:latin typeface="Calibri" panose="020F0502020204030204" pitchFamily="34" charset="0"/>
                <a:cs typeface="Calibri" panose="020F0502020204030204" pitchFamily="34" charset="0"/>
              </a:rPr>
            </a:br>
            <a:r>
              <a:rPr lang="en-US" b="1" dirty="0">
                <a:solidFill>
                  <a:srgbClr val="000000"/>
                </a:solidFill>
                <a:latin typeface="Calibri" panose="020F0502020204030204" pitchFamily="34" charset="0"/>
                <a:cs typeface="Calibri" panose="020F0502020204030204" pitchFamily="34" charset="0"/>
              </a:rPr>
              <a:t>*weapons prohibited by the Penal Code</a:t>
            </a:r>
            <a:br>
              <a:rPr lang="en-US" b="1" dirty="0">
                <a:solidFill>
                  <a:srgbClr val="000000"/>
                </a:solidFill>
                <a:latin typeface="Calibri" panose="020F0502020204030204" pitchFamily="34" charset="0"/>
                <a:cs typeface="Calibri" panose="020F0502020204030204" pitchFamily="34" charset="0"/>
              </a:rPr>
            </a:br>
            <a:br>
              <a:rPr lang="en-US" b="1" dirty="0">
                <a:solidFill>
                  <a:srgbClr val="000000"/>
                </a:solidFill>
                <a:latin typeface="Calibri" panose="020F0502020204030204" pitchFamily="34" charset="0"/>
                <a:cs typeface="Calibri" panose="020F0502020204030204" pitchFamily="34" charset="0"/>
              </a:rPr>
            </a:br>
            <a:r>
              <a:rPr lang="en-US" b="1" dirty="0">
                <a:solidFill>
                  <a:srgbClr val="000000"/>
                </a:solidFill>
                <a:latin typeface="Calibri" panose="020F0502020204030204" pitchFamily="34" charset="0"/>
                <a:cs typeface="Calibri" panose="020F0502020204030204" pitchFamily="34" charset="0"/>
              </a:rPr>
              <a:t>*gambling devices or equipment, altered gambling equipment, or gambling paraphernalia</a:t>
            </a:r>
            <a:br>
              <a:rPr lang="en-US" b="1" dirty="0">
                <a:solidFill>
                  <a:srgbClr val="000000"/>
                </a:solidFill>
                <a:latin typeface="Calibri" panose="020F0502020204030204" pitchFamily="34" charset="0"/>
                <a:cs typeface="Calibri" panose="020F0502020204030204" pitchFamily="34" charset="0"/>
              </a:rPr>
            </a:br>
            <a:br>
              <a:rPr lang="en-US" b="1" dirty="0">
                <a:solidFill>
                  <a:srgbClr val="000000"/>
                </a:solidFill>
                <a:latin typeface="Calibri" panose="020F0502020204030204" pitchFamily="34" charset="0"/>
                <a:cs typeface="Calibri" panose="020F0502020204030204" pitchFamily="34" charset="0"/>
              </a:rPr>
            </a:br>
            <a:r>
              <a:rPr lang="en-US" b="1" dirty="0">
                <a:solidFill>
                  <a:srgbClr val="000000"/>
                </a:solidFill>
                <a:latin typeface="Calibri" panose="020F0502020204030204" pitchFamily="34" charset="0"/>
                <a:cs typeface="Calibri" panose="020F0502020204030204" pitchFamily="34" charset="0"/>
              </a:rPr>
              <a:t>*contraband subject to forfeiture under Chapter </a:t>
            </a:r>
            <a:r>
              <a:rPr lang="en-US" b="1" dirty="0">
                <a:latin typeface="Calibri" panose="020F0502020204030204" pitchFamily="34" charset="0"/>
                <a:cs typeface="Calibri" panose="020F0502020204030204" pitchFamily="34" charset="0"/>
                <a:hlinkClick r:id="rId2"/>
              </a:rPr>
              <a:t>59</a:t>
            </a:r>
            <a:r>
              <a:rPr lang="en-US" b="1" dirty="0">
                <a:solidFill>
                  <a:srgbClr val="000000"/>
                </a:solidFill>
                <a:latin typeface="Calibri" panose="020F0502020204030204" pitchFamily="34" charset="0"/>
                <a:cs typeface="Calibri" panose="020F0502020204030204" pitchFamily="34" charset="0"/>
              </a:rPr>
              <a:t> of this code (CCP)</a:t>
            </a:r>
            <a:br>
              <a:rPr lang="en-US" b="1" dirty="0">
                <a:solidFill>
                  <a:srgbClr val="000000"/>
                </a:solidFill>
                <a:latin typeface="Calibri" panose="020F0502020204030204" pitchFamily="34" charset="0"/>
                <a:cs typeface="Calibri" panose="020F0502020204030204" pitchFamily="34" charset="0"/>
              </a:rPr>
            </a:br>
            <a:br>
              <a:rPr lang="en-US" b="1" dirty="0">
                <a:solidFill>
                  <a:srgbClr val="000000"/>
                </a:solidFill>
                <a:latin typeface="Calibri" panose="020F0502020204030204" pitchFamily="34" charset="0"/>
                <a:cs typeface="Calibri" panose="020F0502020204030204" pitchFamily="34" charset="0"/>
              </a:rPr>
            </a:br>
            <a:r>
              <a:rPr lang="en-US" b="1" dirty="0">
                <a:solidFill>
                  <a:srgbClr val="000000"/>
                </a:solidFill>
                <a:latin typeface="Calibri" panose="020F0502020204030204" pitchFamily="34" charset="0"/>
                <a:cs typeface="Calibri" panose="020F0502020204030204" pitchFamily="34" charset="0"/>
              </a:rPr>
              <a:t>CCP 18.02</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7280118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970A6-3706-469A-B8CB-F9F7090CF1FE}"/>
              </a:ext>
            </a:extLst>
          </p:cNvPr>
          <p:cNvSpPr>
            <a:spLocks noGrp="1"/>
          </p:cNvSpPr>
          <p:nvPr>
            <p:ph type="title"/>
          </p:nvPr>
        </p:nvSpPr>
        <p:spPr>
          <a:xfrm>
            <a:off x="2592924" y="135081"/>
            <a:ext cx="8911687" cy="6161809"/>
          </a:xfrm>
        </p:spPr>
        <p:txBody>
          <a:bodyPr>
            <a:noAutofit/>
          </a:bodyPr>
          <a:lstStyle/>
          <a:p>
            <a:pPr algn="ctr"/>
            <a:r>
              <a:rPr lang="en-US" sz="5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“No warrants shall issue, but upon probable cause, supported by oath or affirmation, and particularly describing the place to be searched and the persons or things to be seized.”</a:t>
            </a:r>
            <a:endParaRPr lang="en-US" sz="5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1792262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2C50A-C1EB-43CB-A327-378F3DC7E1DF}"/>
              </a:ext>
            </a:extLst>
          </p:cNvPr>
          <p:cNvSpPr>
            <a:spLocks noGrp="1"/>
          </p:cNvSpPr>
          <p:nvPr>
            <p:ph type="title"/>
          </p:nvPr>
        </p:nvSpPr>
        <p:spPr>
          <a:xfrm>
            <a:off x="2592924" y="624109"/>
            <a:ext cx="8911687" cy="5500920"/>
          </a:xfrm>
        </p:spPr>
        <p:txBody>
          <a:bodyPr>
            <a:normAutofit/>
          </a:bodyPr>
          <a:lstStyle/>
          <a:p>
            <a:pPr algn="ctr"/>
            <a:br>
              <a:rPr lang="en-US" sz="6600" dirty="0">
                <a:solidFill>
                  <a:srgbClr val="000000"/>
                </a:solidFill>
                <a:effectLst/>
                <a:latin typeface="Arial" panose="020B0604020202020204" pitchFamily="34" charset="0"/>
                <a:ea typeface="Tahoma" panose="020B0604030504040204" pitchFamily="34" charset="0"/>
              </a:rPr>
            </a:br>
            <a:r>
              <a:rPr lang="en-US" sz="6600" dirty="0">
                <a:solidFill>
                  <a:srgbClr val="000000"/>
                </a:solidFill>
                <a:effectLst/>
                <a:latin typeface="Arial" panose="020B0604020202020204" pitchFamily="34" charset="0"/>
                <a:ea typeface="Tahoma" panose="020B0604030504040204" pitchFamily="34" charset="0"/>
              </a:rPr>
              <a:t>Exceptions of warrantless searches authorized under law</a:t>
            </a:r>
            <a:endParaRPr lang="en-US" sz="6600" dirty="0"/>
          </a:p>
        </p:txBody>
      </p:sp>
    </p:spTree>
    <p:extLst>
      <p:ext uri="{BB962C8B-B14F-4D97-AF65-F5344CB8AC3E}">
        <p14:creationId xmlns:p14="http://schemas.microsoft.com/office/powerpoint/2010/main" val="27257659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8415-6773-466A-8A7C-95729DDF4B4F}"/>
              </a:ext>
            </a:extLst>
          </p:cNvPr>
          <p:cNvSpPr>
            <a:spLocks noGrp="1"/>
          </p:cNvSpPr>
          <p:nvPr>
            <p:ph type="title"/>
          </p:nvPr>
        </p:nvSpPr>
        <p:spPr>
          <a:xfrm>
            <a:off x="2592924" y="163286"/>
            <a:ext cx="8911687" cy="6531428"/>
          </a:xfrm>
        </p:spPr>
        <p:txBody>
          <a:bodyPr>
            <a:normAutofit fontScale="90000"/>
          </a:bodyPr>
          <a:lstStyle/>
          <a:p>
            <a:br>
              <a:rPr lang="en-US" dirty="0"/>
            </a:br>
            <a:r>
              <a:rPr lang="en-US" dirty="0">
                <a:latin typeface="Calibri" panose="020F0502020204030204" pitchFamily="34" charset="0"/>
                <a:cs typeface="Calibri" panose="020F0502020204030204" pitchFamily="34" charset="0"/>
              </a:rPr>
              <a:t>*Consent</a:t>
            </a:r>
            <a:br>
              <a:rPr lang="en-US" dirty="0">
                <a:latin typeface="Calibri" panose="020F0502020204030204" pitchFamily="34" charset="0"/>
                <a:cs typeface="Calibri" panose="020F0502020204030204" pitchFamily="34" charset="0"/>
              </a:rPr>
            </a:br>
            <a:br>
              <a:rPr lang="en-US" dirty="0">
                <a:latin typeface="Calibri" panose="020F0502020204030204" pitchFamily="34" charset="0"/>
                <a:cs typeface="Calibri" panose="020F0502020204030204" pitchFamily="34" charset="0"/>
              </a:rPr>
            </a:br>
            <a:r>
              <a:rPr lang="en-US" dirty="0">
                <a:latin typeface="Calibri" panose="020F0502020204030204" pitchFamily="34" charset="0"/>
                <a:cs typeface="Calibri" panose="020F0502020204030204" pitchFamily="34" charset="0"/>
              </a:rPr>
              <a:t>*Exigent Circumstances</a:t>
            </a:r>
            <a:br>
              <a:rPr lang="en-US" dirty="0">
                <a:latin typeface="Calibri" panose="020F0502020204030204" pitchFamily="34" charset="0"/>
                <a:cs typeface="Calibri" panose="020F0502020204030204" pitchFamily="34" charset="0"/>
              </a:rPr>
            </a:br>
            <a:br>
              <a:rPr lang="en-US" dirty="0">
                <a:latin typeface="Calibri" panose="020F0502020204030204" pitchFamily="34" charset="0"/>
                <a:cs typeface="Calibri" panose="020F0502020204030204" pitchFamily="34" charset="0"/>
              </a:rPr>
            </a:br>
            <a:r>
              <a:rPr lang="en-US" dirty="0">
                <a:latin typeface="Calibri" panose="020F0502020204030204" pitchFamily="34" charset="0"/>
                <a:cs typeface="Calibri" panose="020F0502020204030204" pitchFamily="34" charset="0"/>
              </a:rPr>
              <a:t>*Incident to Lawful Arrest (Refer to Legal Issues for Searches) </a:t>
            </a:r>
            <a:br>
              <a:rPr lang="en-US" dirty="0">
                <a:latin typeface="Calibri" panose="020F0502020204030204" pitchFamily="34" charset="0"/>
                <a:cs typeface="Calibri" panose="020F0502020204030204" pitchFamily="34" charset="0"/>
              </a:rPr>
            </a:br>
            <a:br>
              <a:rPr lang="en-US" dirty="0">
                <a:latin typeface="Calibri" panose="020F0502020204030204" pitchFamily="34" charset="0"/>
                <a:cs typeface="Calibri" panose="020F0502020204030204" pitchFamily="34" charset="0"/>
              </a:rPr>
            </a:br>
            <a:r>
              <a:rPr lang="en-US" dirty="0">
                <a:latin typeface="Calibri" panose="020F0502020204030204" pitchFamily="34" charset="0"/>
                <a:cs typeface="Calibri" panose="020F0502020204030204" pitchFamily="34" charset="0"/>
              </a:rPr>
              <a:t>*Stop and Frisk</a:t>
            </a:r>
            <a:br>
              <a:rPr lang="en-US" dirty="0">
                <a:latin typeface="Calibri" panose="020F0502020204030204" pitchFamily="34" charset="0"/>
                <a:cs typeface="Calibri" panose="020F0502020204030204" pitchFamily="34" charset="0"/>
              </a:rPr>
            </a:br>
            <a:br>
              <a:rPr lang="en-US" dirty="0">
                <a:latin typeface="Calibri" panose="020F0502020204030204" pitchFamily="34" charset="0"/>
                <a:cs typeface="Calibri" panose="020F0502020204030204" pitchFamily="34" charset="0"/>
              </a:rPr>
            </a:br>
            <a:r>
              <a:rPr lang="en-US" dirty="0">
                <a:latin typeface="Calibri" panose="020F0502020204030204" pitchFamily="34" charset="0"/>
                <a:cs typeface="Calibri" panose="020F0502020204030204" pitchFamily="34" charset="0"/>
              </a:rPr>
              <a:t>*Plain View</a:t>
            </a:r>
            <a:br>
              <a:rPr lang="en-US" dirty="0">
                <a:latin typeface="Calibri" panose="020F0502020204030204" pitchFamily="34" charset="0"/>
                <a:cs typeface="Calibri" panose="020F0502020204030204" pitchFamily="34" charset="0"/>
              </a:rPr>
            </a:br>
            <a:br>
              <a:rPr lang="en-US" dirty="0">
                <a:latin typeface="Calibri" panose="020F0502020204030204" pitchFamily="34" charset="0"/>
                <a:cs typeface="Calibri" panose="020F0502020204030204" pitchFamily="34" charset="0"/>
              </a:rPr>
            </a:br>
            <a:r>
              <a:rPr lang="en-US" dirty="0">
                <a:latin typeface="Calibri" panose="020F0502020204030204" pitchFamily="34" charset="0"/>
                <a:cs typeface="Calibri" panose="020F0502020204030204" pitchFamily="34" charset="0"/>
              </a:rPr>
              <a:t>*Open Field</a:t>
            </a:r>
          </a:p>
        </p:txBody>
      </p:sp>
    </p:spTree>
    <p:extLst>
      <p:ext uri="{BB962C8B-B14F-4D97-AF65-F5344CB8AC3E}">
        <p14:creationId xmlns:p14="http://schemas.microsoft.com/office/powerpoint/2010/main" val="13011915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E66F6-3411-4261-9F95-67FD4DD834AF}"/>
              </a:ext>
            </a:extLst>
          </p:cNvPr>
          <p:cNvSpPr>
            <a:spLocks noGrp="1"/>
          </p:cNvSpPr>
          <p:nvPr>
            <p:ph type="title"/>
          </p:nvPr>
        </p:nvSpPr>
        <p:spPr>
          <a:xfrm>
            <a:off x="2592924" y="174171"/>
            <a:ext cx="8911687" cy="6502399"/>
          </a:xfrm>
        </p:spPr>
        <p:txBody>
          <a:bodyPr>
            <a:normAutofit fontScale="90000"/>
          </a:bodyPr>
          <a:lstStyle/>
          <a:p>
            <a:r>
              <a:rPr lang="en-US" b="1" dirty="0">
                <a:solidFill>
                  <a:srgbClr val="002060"/>
                </a:solidFill>
                <a:effectLst/>
                <a:latin typeface="Calibri" panose="020F0502020204030204" pitchFamily="34" charset="0"/>
                <a:cs typeface="Calibri" panose="020F0502020204030204" pitchFamily="34" charset="0"/>
              </a:rPr>
              <a:t>Consent search:</a:t>
            </a:r>
            <a:br>
              <a:rPr lang="en-US" b="1" dirty="0">
                <a:solidFill>
                  <a:srgbClr val="002060"/>
                </a:solidFill>
                <a:effectLst/>
                <a:latin typeface="Calibri" panose="020F0502020204030204" pitchFamily="34" charset="0"/>
                <a:cs typeface="Calibri" panose="020F0502020204030204" pitchFamily="34" charset="0"/>
              </a:rPr>
            </a:br>
            <a:br>
              <a:rPr lang="en-US" b="1" dirty="0">
                <a:solidFill>
                  <a:srgbClr val="444444"/>
                </a:solidFill>
                <a:effectLst/>
                <a:latin typeface="Calibri" panose="020F0502020204030204" pitchFamily="34" charset="0"/>
                <a:cs typeface="Calibri" panose="020F0502020204030204" pitchFamily="34" charset="0"/>
              </a:rPr>
            </a:br>
            <a:r>
              <a:rPr lang="en-US" b="0" i="0" dirty="0">
                <a:solidFill>
                  <a:srgbClr val="666666"/>
                </a:solidFill>
                <a:effectLst/>
                <a:latin typeface="Calibri" panose="020F0502020204030204" pitchFamily="34" charset="0"/>
                <a:cs typeface="Calibri" panose="020F0502020204030204" pitchFamily="34" charset="0"/>
              </a:rPr>
              <a:t>Consent searches are searches made by police officers in the United States based on the voluntary consent of the individual whose person or property is being searched. The simplest and most common type of warrantless searches in the United States are searches based upon consent. No warrant, probable cause or reasonable suspicion is required to perform a search if a person, or someone else with the proper authority, consents to a search.</a:t>
            </a:r>
            <a:br>
              <a:rPr lang="en-US" b="0" i="0" dirty="0">
                <a:solidFill>
                  <a:srgbClr val="666666"/>
                </a:solidFill>
                <a:effectLst/>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546775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21562-2E0B-44EF-BB93-8CB0A5DBC4C8}"/>
              </a:ext>
            </a:extLst>
          </p:cNvPr>
          <p:cNvSpPr>
            <a:spLocks noGrp="1"/>
          </p:cNvSpPr>
          <p:nvPr>
            <p:ph type="title"/>
          </p:nvPr>
        </p:nvSpPr>
        <p:spPr>
          <a:xfrm>
            <a:off x="2592924" y="232229"/>
            <a:ext cx="8911687" cy="6487885"/>
          </a:xfrm>
        </p:spPr>
        <p:txBody>
          <a:bodyPr>
            <a:noAutofit/>
          </a:bodyPr>
          <a:lstStyle/>
          <a:p>
            <a:r>
              <a:rPr lang="en-US" sz="2800" b="1" dirty="0">
                <a:solidFill>
                  <a:srgbClr val="002060"/>
                </a:solidFill>
                <a:effectLst/>
                <a:latin typeface="Calibri" panose="020F0502020204030204" pitchFamily="34" charset="0"/>
                <a:cs typeface="Calibri" panose="020F0502020204030204" pitchFamily="34" charset="0"/>
              </a:rPr>
              <a:t>Exigent circumstance:</a:t>
            </a:r>
            <a:br>
              <a:rPr lang="en-US" sz="2800" b="1" dirty="0">
                <a:solidFill>
                  <a:srgbClr val="002060"/>
                </a:solidFill>
                <a:effectLst/>
                <a:latin typeface="Calibri" panose="020F0502020204030204" pitchFamily="34" charset="0"/>
                <a:cs typeface="Calibri" panose="020F0502020204030204" pitchFamily="34" charset="0"/>
              </a:rPr>
            </a:br>
            <a:br>
              <a:rPr lang="en-US" sz="2800" b="1" dirty="0">
                <a:solidFill>
                  <a:srgbClr val="002060"/>
                </a:solidFill>
                <a:effectLst/>
                <a:latin typeface="Calibri" panose="020F0502020204030204" pitchFamily="34" charset="0"/>
                <a:cs typeface="Calibri" panose="020F0502020204030204" pitchFamily="34" charset="0"/>
              </a:rPr>
            </a:br>
            <a:r>
              <a:rPr lang="en-US" sz="2800" b="0" i="0" dirty="0">
                <a:solidFill>
                  <a:srgbClr val="666666"/>
                </a:solidFill>
                <a:effectLst/>
                <a:latin typeface="Calibri" panose="020F0502020204030204" pitchFamily="34" charset="0"/>
                <a:cs typeface="Calibri" panose="020F0502020204030204" pitchFamily="34" charset="0"/>
              </a:rPr>
              <a:t>An exigent circumstance, in the criminal procedure law of the United States, allows law enforcement, under certain circumstances, to enter a structure without a search warrant or, if they have a "knock and announce" warrant, without knocking and waiting for the owner's permission to enter. It must be a situation where people are in imminent danger, evidence faces imminent destruction, or a suspect's escape is imminent. Once entry is obtained, the plain view doctrine applies, allowing the seizure of any evidence or contraband discovered in the course of actions consequent upon the exigent circumstances.</a:t>
            </a:r>
            <a:br>
              <a:rPr lang="en-US" sz="3200" b="0" i="0" dirty="0">
                <a:solidFill>
                  <a:srgbClr val="666666"/>
                </a:solidFill>
                <a:effectLst/>
                <a:latin typeface="Calibri" panose="020F0502020204030204" pitchFamily="34" charset="0"/>
                <a:cs typeface="Calibri" panose="020F0502020204030204" pitchFamily="34" charset="0"/>
              </a:rPr>
            </a:br>
            <a:endParaRPr lang="en-US"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8081413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a:hlinkClick r:id="" action="ppaction://media"/>
            <a:extLst>
              <a:ext uri="{FF2B5EF4-FFF2-40B4-BE49-F238E27FC236}">
                <a16:creationId xmlns:a16="http://schemas.microsoft.com/office/drawing/2014/main" id="{77C2A254-700D-4D8C-A068-D7C0F1A5C6A5}"/>
              </a:ext>
            </a:extLst>
          </p:cNvPr>
          <p:cNvPicPr>
            <a:picLocks noGrp="1" noRot="1" noChangeAspect="1"/>
          </p:cNvPicPr>
          <p:nvPr>
            <p:ph idx="1"/>
            <a:videoFile r:link="rId1"/>
          </p:nvPr>
        </p:nvPicPr>
        <p:blipFill>
          <a:blip r:embed="rId3"/>
          <a:stretch>
            <a:fillRect/>
          </a:stretch>
        </p:blipFill>
        <p:spPr>
          <a:xfrm>
            <a:off x="2182091" y="841664"/>
            <a:ext cx="9133609" cy="5403272"/>
          </a:xfrm>
          <a:prstGeom prst="rect">
            <a:avLst/>
          </a:prstGeom>
        </p:spPr>
      </p:pic>
    </p:spTree>
    <p:extLst>
      <p:ext uri="{BB962C8B-B14F-4D97-AF65-F5344CB8AC3E}">
        <p14:creationId xmlns:p14="http://schemas.microsoft.com/office/powerpoint/2010/main" val="9942390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E1293-FD13-46DC-BB93-646A571C247C}"/>
              </a:ext>
            </a:extLst>
          </p:cNvPr>
          <p:cNvSpPr>
            <a:spLocks noGrp="1"/>
          </p:cNvSpPr>
          <p:nvPr>
            <p:ph type="title"/>
          </p:nvPr>
        </p:nvSpPr>
        <p:spPr>
          <a:xfrm>
            <a:off x="2592924" y="624110"/>
            <a:ext cx="8911687" cy="5892804"/>
          </a:xfrm>
        </p:spPr>
        <p:txBody>
          <a:bodyPr>
            <a:normAutofit/>
          </a:bodyPr>
          <a:lstStyle/>
          <a:p>
            <a:r>
              <a:rPr lang="en-US" sz="4400" b="0" i="0" dirty="0">
                <a:solidFill>
                  <a:srgbClr val="111111"/>
                </a:solidFill>
                <a:effectLst/>
                <a:latin typeface="Calibri" panose="020F0502020204030204" pitchFamily="34" charset="0"/>
                <a:cs typeface="Calibri" panose="020F0502020204030204" pitchFamily="34" charset="0"/>
              </a:rPr>
              <a:t>A </a:t>
            </a:r>
            <a:r>
              <a:rPr lang="en-US" sz="4400" i="0" u="sng" dirty="0">
                <a:solidFill>
                  <a:srgbClr val="111111"/>
                </a:solidFill>
                <a:effectLst/>
                <a:latin typeface="Calibri" panose="020F0502020204030204" pitchFamily="34" charset="0"/>
                <a:cs typeface="Calibri" panose="020F0502020204030204" pitchFamily="34" charset="0"/>
              </a:rPr>
              <a:t>stop-and-frisk </a:t>
            </a:r>
            <a:r>
              <a:rPr lang="en-US" sz="4400" b="0" i="0" dirty="0">
                <a:solidFill>
                  <a:srgbClr val="111111"/>
                </a:solidFill>
                <a:effectLst/>
                <a:latin typeface="Calibri" panose="020F0502020204030204" pitchFamily="34" charset="0"/>
                <a:cs typeface="Calibri" panose="020F0502020204030204" pitchFamily="34" charset="0"/>
              </a:rPr>
              <a:t>refers to a brief non-intrusive police </a:t>
            </a:r>
            <a:r>
              <a:rPr lang="en-US" sz="4400" i="0" dirty="0">
                <a:solidFill>
                  <a:srgbClr val="111111"/>
                </a:solidFill>
                <a:effectLst/>
                <a:latin typeface="Calibri" panose="020F0502020204030204" pitchFamily="34" charset="0"/>
                <a:cs typeface="Calibri" panose="020F0502020204030204" pitchFamily="34" charset="0"/>
              </a:rPr>
              <a:t>stop</a:t>
            </a:r>
            <a:r>
              <a:rPr lang="en-US" sz="4400" b="0" i="0" dirty="0">
                <a:solidFill>
                  <a:srgbClr val="111111"/>
                </a:solidFill>
                <a:effectLst/>
                <a:latin typeface="Calibri" panose="020F0502020204030204" pitchFamily="34" charset="0"/>
                <a:cs typeface="Calibri" panose="020F0502020204030204" pitchFamily="34" charset="0"/>
              </a:rPr>
              <a:t> of a suspect. The </a:t>
            </a:r>
            <a:r>
              <a:rPr lang="en-US" sz="4400" b="0" i="0" u="none" strike="noStrike" dirty="0">
                <a:solidFill>
                  <a:schemeClr val="tx1"/>
                </a:solidFill>
                <a:effectLst/>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Fourth Amendment</a:t>
            </a:r>
            <a:r>
              <a:rPr lang="en-US" sz="4400" b="0" i="0" dirty="0">
                <a:solidFill>
                  <a:srgbClr val="111111"/>
                </a:solidFill>
                <a:effectLst/>
                <a:latin typeface="Calibri" panose="020F0502020204030204" pitchFamily="34" charset="0"/>
                <a:cs typeface="Calibri" panose="020F0502020204030204" pitchFamily="34" charset="0"/>
              </a:rPr>
              <a:t> requires that before </a:t>
            </a:r>
            <a:r>
              <a:rPr lang="en-US" sz="4400" i="0" dirty="0">
                <a:solidFill>
                  <a:srgbClr val="111111"/>
                </a:solidFill>
                <a:effectLst/>
                <a:latin typeface="Calibri" panose="020F0502020204030204" pitchFamily="34" charset="0"/>
                <a:cs typeface="Calibri" panose="020F0502020204030204" pitchFamily="34" charset="0"/>
              </a:rPr>
              <a:t>stopping</a:t>
            </a:r>
            <a:r>
              <a:rPr lang="en-US" sz="4400" b="0" i="0" dirty="0">
                <a:solidFill>
                  <a:srgbClr val="111111"/>
                </a:solidFill>
                <a:effectLst/>
                <a:latin typeface="Calibri" panose="020F0502020204030204" pitchFamily="34" charset="0"/>
                <a:cs typeface="Calibri" panose="020F0502020204030204" pitchFamily="34" charset="0"/>
              </a:rPr>
              <a:t> the suspect, the police must have a reasonable suspicion that a crime has been, is being, or is about to be committed by the suspect.</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94965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48BA8-5480-4663-A7FC-54927C4FE631}"/>
              </a:ext>
            </a:extLst>
          </p:cNvPr>
          <p:cNvSpPr>
            <a:spLocks noGrp="1"/>
          </p:cNvSpPr>
          <p:nvPr>
            <p:ph type="title"/>
          </p:nvPr>
        </p:nvSpPr>
        <p:spPr>
          <a:xfrm>
            <a:off x="1422400" y="624110"/>
            <a:ext cx="10082211" cy="5471890"/>
          </a:xfrm>
        </p:spPr>
        <p:txBody>
          <a:bodyPr>
            <a:normAutofit/>
          </a:bodyPr>
          <a:lstStyle/>
          <a:p>
            <a:pPr marL="0" marR="0" indent="457200" algn="ctr">
              <a:lnSpc>
                <a:spcPts val="1200"/>
              </a:lnSpc>
              <a:spcBef>
                <a:spcPts val="0"/>
              </a:spcBef>
              <a:spcAft>
                <a:spcPts val="0"/>
              </a:spcAft>
            </a:pPr>
            <a:br>
              <a:rPr lang="en-US" sz="1800" dirty="0">
                <a:solidFill>
                  <a:srgbClr val="000000"/>
                </a:solidFill>
                <a:effectLst/>
                <a:uFill>
                  <a:solidFill>
                    <a:srgbClr val="000000"/>
                  </a:solidFill>
                </a:uFill>
                <a:latin typeface="Arial" panose="020B0604020202020204" pitchFamily="34" charset="0"/>
                <a:ea typeface="Tahoma" panose="020B0604030504040204" pitchFamily="34" charset="0"/>
                <a:cs typeface="Arial" panose="020B0604020202020204" pitchFamily="34" charset="0"/>
              </a:rPr>
            </a:br>
            <a:br>
              <a:rPr lang="en-US" sz="1800" dirty="0">
                <a:solidFill>
                  <a:srgbClr val="000000"/>
                </a:solidFill>
                <a:effectLst/>
                <a:uFill>
                  <a:solidFill>
                    <a:srgbClr val="000000"/>
                  </a:solidFill>
                </a:uFill>
                <a:latin typeface="Arial" panose="020B0604020202020204" pitchFamily="34" charset="0"/>
                <a:ea typeface="Tahoma" panose="020B0604030504040204" pitchFamily="34" charset="0"/>
                <a:cs typeface="Arial" panose="020B0604020202020204" pitchFamily="34" charset="0"/>
              </a:rPr>
            </a:br>
            <a:br>
              <a:rPr lang="en-US" sz="1800" dirty="0">
                <a:solidFill>
                  <a:srgbClr val="000000"/>
                </a:solidFill>
                <a:effectLst/>
                <a:uFill>
                  <a:solidFill>
                    <a:srgbClr val="000000"/>
                  </a:solidFill>
                </a:uFill>
                <a:latin typeface="Arial" panose="020B0604020202020204" pitchFamily="34" charset="0"/>
                <a:ea typeface="Tahoma" panose="020B0604030504040204" pitchFamily="34" charset="0"/>
                <a:cs typeface="Arial" panose="020B0604020202020204" pitchFamily="34" charset="0"/>
              </a:rPr>
            </a:br>
            <a:br>
              <a:rPr lang="en-US" sz="1800" dirty="0">
                <a:solidFill>
                  <a:srgbClr val="000000"/>
                </a:solidFill>
                <a:effectLst/>
                <a:uFill>
                  <a:solidFill>
                    <a:srgbClr val="000000"/>
                  </a:solidFill>
                </a:uFill>
                <a:latin typeface="Arial" panose="020B0604020202020204" pitchFamily="34" charset="0"/>
                <a:ea typeface="Tahoma" panose="020B0604030504040204" pitchFamily="34" charset="0"/>
                <a:cs typeface="Arial" panose="020B0604020202020204" pitchFamily="34" charset="0"/>
              </a:rPr>
            </a:br>
            <a:br>
              <a:rPr lang="en-US" sz="1800" dirty="0">
                <a:solidFill>
                  <a:srgbClr val="000000"/>
                </a:solidFill>
                <a:effectLst/>
                <a:uFill>
                  <a:solidFill>
                    <a:srgbClr val="000000"/>
                  </a:solidFill>
                </a:uFill>
                <a:latin typeface="Arial" panose="020B0604020202020204" pitchFamily="34" charset="0"/>
                <a:ea typeface="Tahoma" panose="020B0604030504040204" pitchFamily="34" charset="0"/>
                <a:cs typeface="Arial" panose="020B0604020202020204" pitchFamily="34" charset="0"/>
              </a:rPr>
            </a:br>
            <a:br>
              <a:rPr lang="en-US" sz="1800" dirty="0">
                <a:solidFill>
                  <a:srgbClr val="000000"/>
                </a:solidFill>
                <a:effectLst/>
                <a:uFill>
                  <a:solidFill>
                    <a:srgbClr val="000000"/>
                  </a:solidFill>
                </a:uFill>
                <a:latin typeface="Arial" panose="020B0604020202020204" pitchFamily="34" charset="0"/>
                <a:ea typeface="Tahoma" panose="020B0604030504040204" pitchFamily="34" charset="0"/>
                <a:cs typeface="Arial" panose="020B0604020202020204" pitchFamily="34" charset="0"/>
              </a:rPr>
            </a:br>
            <a:br>
              <a:rPr lang="en-US" sz="1800" dirty="0">
                <a:solidFill>
                  <a:srgbClr val="000000"/>
                </a:solidFill>
                <a:effectLst/>
                <a:uFill>
                  <a:solidFill>
                    <a:srgbClr val="000000"/>
                  </a:solidFill>
                </a:uFill>
                <a:latin typeface="Arial" panose="020B0604020202020204" pitchFamily="34" charset="0"/>
                <a:ea typeface="Tahoma" panose="020B0604030504040204" pitchFamily="34" charset="0"/>
                <a:cs typeface="Arial" panose="020B0604020202020204" pitchFamily="34" charset="0"/>
              </a:rPr>
            </a:br>
            <a:br>
              <a:rPr lang="en-US" sz="1800" dirty="0">
                <a:solidFill>
                  <a:srgbClr val="000000"/>
                </a:solidFill>
                <a:effectLst/>
                <a:uFill>
                  <a:solidFill>
                    <a:srgbClr val="000000"/>
                  </a:solidFill>
                </a:uFill>
                <a:latin typeface="Arial" panose="020B0604020202020204" pitchFamily="34" charset="0"/>
                <a:ea typeface="Tahoma" panose="020B0604030504040204" pitchFamily="34" charset="0"/>
                <a:cs typeface="Arial" panose="020B0604020202020204" pitchFamily="34" charset="0"/>
              </a:rPr>
            </a:br>
            <a:br>
              <a:rPr lang="en-US" sz="1800" dirty="0">
                <a:solidFill>
                  <a:srgbClr val="000000"/>
                </a:solidFill>
                <a:effectLst/>
                <a:uFill>
                  <a:solidFill>
                    <a:srgbClr val="000000"/>
                  </a:solidFill>
                </a:uFill>
                <a:latin typeface="Arial" panose="020B0604020202020204" pitchFamily="34" charset="0"/>
                <a:ea typeface="Tahoma" panose="020B0604030504040204" pitchFamily="34" charset="0"/>
                <a:cs typeface="Arial" panose="020B0604020202020204" pitchFamily="34" charset="0"/>
              </a:rPr>
            </a:br>
            <a:br>
              <a:rPr lang="en-US" sz="1800" dirty="0">
                <a:solidFill>
                  <a:srgbClr val="000000"/>
                </a:solidFill>
                <a:effectLst/>
                <a:uFill>
                  <a:solidFill>
                    <a:srgbClr val="000000"/>
                  </a:solidFill>
                </a:uFill>
                <a:latin typeface="Arial" panose="020B0604020202020204" pitchFamily="34" charset="0"/>
                <a:ea typeface="Tahoma" panose="020B0604030504040204" pitchFamily="34" charset="0"/>
                <a:cs typeface="Arial" panose="020B0604020202020204" pitchFamily="34" charset="0"/>
              </a:rPr>
            </a:br>
            <a:br>
              <a:rPr lang="en-US" sz="1800" dirty="0">
                <a:solidFill>
                  <a:srgbClr val="000000"/>
                </a:solidFill>
                <a:effectLst/>
                <a:uFill>
                  <a:solidFill>
                    <a:srgbClr val="000000"/>
                  </a:solidFill>
                </a:uFill>
                <a:latin typeface="Arial" panose="020B0604020202020204" pitchFamily="34" charset="0"/>
                <a:ea typeface="Tahoma" panose="020B0604030504040204" pitchFamily="34" charset="0"/>
                <a:cs typeface="Arial" panose="020B0604020202020204" pitchFamily="34" charset="0"/>
              </a:rPr>
            </a:br>
            <a:br>
              <a:rPr lang="en-US" sz="1800" dirty="0">
                <a:solidFill>
                  <a:srgbClr val="000000"/>
                </a:solidFill>
                <a:effectLst/>
                <a:uFill>
                  <a:solidFill>
                    <a:srgbClr val="000000"/>
                  </a:solidFill>
                </a:uFill>
                <a:latin typeface="Arial" panose="020B0604020202020204" pitchFamily="34" charset="0"/>
                <a:ea typeface="Tahoma" panose="020B0604030504040204" pitchFamily="34" charset="0"/>
                <a:cs typeface="Arial" panose="020B0604020202020204" pitchFamily="34" charset="0"/>
              </a:rPr>
            </a:br>
            <a:br>
              <a:rPr lang="en-US" sz="1800" dirty="0">
                <a:solidFill>
                  <a:srgbClr val="000000"/>
                </a:solidFill>
                <a:effectLst/>
                <a:uFill>
                  <a:solidFill>
                    <a:srgbClr val="000000"/>
                  </a:solidFill>
                </a:uFill>
                <a:latin typeface="Arial" panose="020B0604020202020204" pitchFamily="34" charset="0"/>
                <a:ea typeface="Tahoma" panose="020B0604030504040204" pitchFamily="34" charset="0"/>
                <a:cs typeface="Arial" panose="020B0604020202020204" pitchFamily="34" charset="0"/>
              </a:rPr>
            </a:br>
            <a:br>
              <a:rPr lang="en-US" sz="1800" dirty="0">
                <a:solidFill>
                  <a:srgbClr val="000000"/>
                </a:solidFill>
                <a:effectLst/>
                <a:uFill>
                  <a:solidFill>
                    <a:srgbClr val="000000"/>
                  </a:solidFill>
                </a:uFill>
                <a:latin typeface="Arial" panose="020B0604020202020204" pitchFamily="34" charset="0"/>
                <a:ea typeface="Tahoma" panose="020B0604030504040204" pitchFamily="34" charset="0"/>
                <a:cs typeface="Arial" panose="020B0604020202020204" pitchFamily="34" charset="0"/>
              </a:rPr>
            </a:br>
            <a:br>
              <a:rPr lang="en-US" sz="1800" dirty="0">
                <a:solidFill>
                  <a:srgbClr val="000000"/>
                </a:solidFill>
                <a:effectLst/>
                <a:uFill>
                  <a:solidFill>
                    <a:srgbClr val="000000"/>
                  </a:solidFill>
                </a:uFill>
                <a:latin typeface="Arial" panose="020B0604020202020204" pitchFamily="34" charset="0"/>
                <a:ea typeface="Tahoma" panose="020B0604030504040204" pitchFamily="34" charset="0"/>
                <a:cs typeface="Arial" panose="020B0604020202020204" pitchFamily="34" charset="0"/>
              </a:rPr>
            </a:br>
            <a:br>
              <a:rPr lang="en-US" sz="1800" dirty="0">
                <a:solidFill>
                  <a:srgbClr val="000000"/>
                </a:solidFill>
                <a:effectLst/>
                <a:uFill>
                  <a:solidFill>
                    <a:srgbClr val="000000"/>
                  </a:solidFill>
                </a:uFill>
                <a:latin typeface="Arial" panose="020B0604020202020204" pitchFamily="34" charset="0"/>
                <a:ea typeface="Tahoma" panose="020B0604030504040204" pitchFamily="34" charset="0"/>
                <a:cs typeface="Arial" panose="020B0604020202020204" pitchFamily="34" charset="0"/>
              </a:rPr>
            </a:br>
            <a:br>
              <a:rPr lang="en-US" sz="4800" dirty="0">
                <a:solidFill>
                  <a:srgbClr val="000000"/>
                </a:solidFill>
                <a:effectLst/>
                <a:uFill>
                  <a:solidFill>
                    <a:srgbClr val="000000"/>
                  </a:solidFill>
                </a:uFill>
                <a:latin typeface="Arial" panose="020B0604020202020204" pitchFamily="34" charset="0"/>
                <a:ea typeface="Tahoma" panose="020B0604030504040204" pitchFamily="34" charset="0"/>
                <a:cs typeface="Arial" panose="020B0604020202020204" pitchFamily="34" charset="0"/>
              </a:rPr>
            </a:br>
            <a:r>
              <a:rPr lang="en-US" sz="5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Objectives of a crime scene search</a:t>
            </a:r>
            <a:endParaRPr lang="en-US" sz="5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044798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A3760-BDCC-4F6E-9FB0-2C212CB8AB7E}"/>
              </a:ext>
            </a:extLst>
          </p:cNvPr>
          <p:cNvSpPr>
            <a:spLocks noGrp="1"/>
          </p:cNvSpPr>
          <p:nvPr>
            <p:ph type="title"/>
          </p:nvPr>
        </p:nvSpPr>
        <p:spPr>
          <a:xfrm>
            <a:off x="2592924" y="624109"/>
            <a:ext cx="8911687" cy="5718633"/>
          </a:xfrm>
        </p:spPr>
        <p:txBody>
          <a:bodyPr>
            <a:normAutofit/>
          </a:bodyPr>
          <a:lstStyle/>
          <a:p>
            <a:r>
              <a:rPr lang="en-US" sz="4000" b="1" dirty="0">
                <a:solidFill>
                  <a:srgbClr val="002060"/>
                </a:solidFill>
                <a:effectLst/>
                <a:latin typeface="Calibri" panose="020F0502020204030204" pitchFamily="34" charset="0"/>
                <a:cs typeface="Calibri" panose="020F0502020204030204" pitchFamily="34" charset="0"/>
              </a:rPr>
              <a:t>Plain View:</a:t>
            </a:r>
            <a:br>
              <a:rPr lang="en-US" sz="4000" b="1" dirty="0">
                <a:solidFill>
                  <a:srgbClr val="002060"/>
                </a:solidFill>
                <a:effectLst/>
                <a:latin typeface="Calibri" panose="020F0502020204030204" pitchFamily="34" charset="0"/>
                <a:cs typeface="Calibri" panose="020F0502020204030204" pitchFamily="34" charset="0"/>
              </a:rPr>
            </a:br>
            <a:br>
              <a:rPr lang="en-US" sz="4000" b="1" dirty="0">
                <a:solidFill>
                  <a:srgbClr val="444444"/>
                </a:solidFill>
                <a:effectLst/>
                <a:latin typeface="Calibri" panose="020F0502020204030204" pitchFamily="34" charset="0"/>
                <a:cs typeface="Calibri" panose="020F0502020204030204" pitchFamily="34" charset="0"/>
              </a:rPr>
            </a:br>
            <a:r>
              <a:rPr lang="en-US" sz="4000" b="0" i="0" dirty="0">
                <a:solidFill>
                  <a:srgbClr val="666666"/>
                </a:solidFill>
                <a:effectLst/>
                <a:latin typeface="Calibri" panose="020F0502020204030204" pitchFamily="34" charset="0"/>
                <a:cs typeface="Calibri" panose="020F0502020204030204" pitchFamily="34" charset="0"/>
              </a:rPr>
              <a:t>In the United States, the plain view doctrine is an exception to the Fourth Amendment's warrant requirement that allows an officer to seize evidence and contraband that are found in plain view during a lawful observation.</a:t>
            </a:r>
            <a:br>
              <a:rPr lang="en-US" sz="4000" b="0" i="0" dirty="0">
                <a:solidFill>
                  <a:srgbClr val="666666"/>
                </a:solidFill>
                <a:effectLst/>
                <a:latin typeface="Calibri" panose="020F0502020204030204" pitchFamily="34" charset="0"/>
                <a:cs typeface="Calibri" panose="020F0502020204030204" pitchFamily="34" charset="0"/>
              </a:rPr>
            </a:br>
            <a:endParaRPr lang="en-US" sz="4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8144408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12333-0A9F-460F-9BE8-945C7FCBAE3A}"/>
              </a:ext>
            </a:extLst>
          </p:cNvPr>
          <p:cNvSpPr>
            <a:spLocks noGrp="1"/>
          </p:cNvSpPr>
          <p:nvPr>
            <p:ph type="title"/>
          </p:nvPr>
        </p:nvSpPr>
        <p:spPr>
          <a:xfrm>
            <a:off x="2592924" y="624110"/>
            <a:ext cx="8911687" cy="5762176"/>
          </a:xfrm>
        </p:spPr>
        <p:txBody>
          <a:bodyPr/>
          <a:lstStyle/>
          <a:p>
            <a:r>
              <a:rPr lang="en-US" b="1" dirty="0">
                <a:solidFill>
                  <a:srgbClr val="002060"/>
                </a:solidFill>
                <a:effectLst/>
                <a:latin typeface="Calibri" panose="020F0502020204030204" pitchFamily="34" charset="0"/>
                <a:cs typeface="Calibri" panose="020F0502020204030204" pitchFamily="34" charset="0"/>
              </a:rPr>
              <a:t>Open-field:</a:t>
            </a:r>
            <a:br>
              <a:rPr lang="en-US" b="1" dirty="0">
                <a:solidFill>
                  <a:srgbClr val="002060"/>
                </a:solidFill>
                <a:effectLst/>
                <a:latin typeface="Calibri" panose="020F0502020204030204" pitchFamily="34" charset="0"/>
                <a:cs typeface="Calibri" panose="020F0502020204030204" pitchFamily="34" charset="0"/>
              </a:rPr>
            </a:br>
            <a:br>
              <a:rPr lang="en-US" b="1" dirty="0">
                <a:solidFill>
                  <a:srgbClr val="002060"/>
                </a:solidFill>
                <a:effectLst/>
                <a:latin typeface="Calibri" panose="020F0502020204030204" pitchFamily="34" charset="0"/>
                <a:cs typeface="Calibri" panose="020F0502020204030204" pitchFamily="34" charset="0"/>
              </a:rPr>
            </a:br>
            <a:r>
              <a:rPr lang="en-US" b="0" i="0" dirty="0">
                <a:solidFill>
                  <a:srgbClr val="666666"/>
                </a:solidFill>
                <a:effectLst/>
                <a:latin typeface="Calibri" panose="020F0502020204030204" pitchFamily="34" charset="0"/>
                <a:cs typeface="Calibri" panose="020F0502020204030204" pitchFamily="34" charset="0"/>
              </a:rPr>
              <a:t>The open-fields doctrine (also open-field doctrine or open-fields rule), in the U.S. law of criminal procedure, is the legal doctrine that a "warrantless search of the area outside a property owner's curtilage" does not violate the Fourth Amendment to the United States Constitution</a:t>
            </a:r>
            <a:br>
              <a:rPr lang="en-US" b="1" dirty="0">
                <a:solidFill>
                  <a:srgbClr val="444444"/>
                </a:solidFill>
                <a:effectLst/>
                <a:latin typeface="Roboto" panose="02000000000000000000" pitchFamily="2" charset="0"/>
              </a:rPr>
            </a:br>
            <a:endParaRPr lang="en-US" dirty="0"/>
          </a:p>
        </p:txBody>
      </p:sp>
    </p:spTree>
    <p:extLst>
      <p:ext uri="{BB962C8B-B14F-4D97-AF65-F5344CB8AC3E}">
        <p14:creationId xmlns:p14="http://schemas.microsoft.com/office/powerpoint/2010/main" val="10881287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a:hlinkClick r:id="" action="ppaction://media"/>
            <a:extLst>
              <a:ext uri="{FF2B5EF4-FFF2-40B4-BE49-F238E27FC236}">
                <a16:creationId xmlns:a16="http://schemas.microsoft.com/office/drawing/2014/main" id="{B67EB952-1F4A-4E58-8767-9E5B726B9742}"/>
              </a:ext>
            </a:extLst>
          </p:cNvPr>
          <p:cNvPicPr>
            <a:picLocks noGrp="1" noRot="1" noChangeAspect="1"/>
          </p:cNvPicPr>
          <p:nvPr>
            <p:ph idx="1"/>
            <a:videoFile r:link="rId1"/>
          </p:nvPr>
        </p:nvPicPr>
        <p:blipFill>
          <a:blip r:embed="rId3"/>
          <a:stretch>
            <a:fillRect/>
          </a:stretch>
        </p:blipFill>
        <p:spPr>
          <a:xfrm>
            <a:off x="1672936" y="623455"/>
            <a:ext cx="9975273" cy="5943600"/>
          </a:xfrm>
          <a:prstGeom prst="rect">
            <a:avLst/>
          </a:prstGeom>
        </p:spPr>
      </p:pic>
    </p:spTree>
    <p:extLst>
      <p:ext uri="{BB962C8B-B14F-4D97-AF65-F5344CB8AC3E}">
        <p14:creationId xmlns:p14="http://schemas.microsoft.com/office/powerpoint/2010/main" val="428406537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5BE01-4905-42F1-BB04-ABF500803622}"/>
              </a:ext>
            </a:extLst>
          </p:cNvPr>
          <p:cNvSpPr>
            <a:spLocks noGrp="1"/>
          </p:cNvSpPr>
          <p:nvPr>
            <p:ph type="title"/>
          </p:nvPr>
        </p:nvSpPr>
        <p:spPr>
          <a:xfrm>
            <a:off x="2592924" y="624109"/>
            <a:ext cx="8911687" cy="5442861"/>
          </a:xfrm>
        </p:spPr>
        <p:txBody>
          <a:bodyPr/>
          <a:lstStyle/>
          <a:p>
            <a:pPr algn="ctr"/>
            <a:br>
              <a:rPr lang="en-US" sz="4400" b="1" dirty="0">
                <a:solidFill>
                  <a:srgbClr val="000000"/>
                </a:solidFill>
                <a:effectLst/>
                <a:uFill>
                  <a:solidFill>
                    <a:srgbClr val="000000"/>
                  </a:solidFill>
                </a:uFill>
                <a:latin typeface="Arial" panose="020B0604020202020204" pitchFamily="34" charset="0"/>
                <a:ea typeface="Tahoma" panose="020B0604030504040204" pitchFamily="34" charset="0"/>
              </a:rPr>
            </a:br>
            <a:br>
              <a:rPr lang="en-US" sz="4400" b="1" dirty="0">
                <a:solidFill>
                  <a:srgbClr val="000000"/>
                </a:solidFill>
                <a:effectLst/>
                <a:uFill>
                  <a:solidFill>
                    <a:srgbClr val="000000"/>
                  </a:solidFill>
                </a:uFill>
                <a:latin typeface="Arial" panose="020B0604020202020204" pitchFamily="34" charset="0"/>
                <a:ea typeface="Tahoma" panose="020B0604030504040204" pitchFamily="34" charset="0"/>
              </a:rPr>
            </a:br>
            <a:br>
              <a:rPr lang="en-US" sz="4400" b="1" dirty="0">
                <a:solidFill>
                  <a:srgbClr val="000000"/>
                </a:solidFill>
                <a:effectLst/>
                <a:uFill>
                  <a:solidFill>
                    <a:srgbClr val="000000"/>
                  </a:solidFill>
                </a:uFill>
                <a:latin typeface="Arial" panose="020B0604020202020204" pitchFamily="34" charset="0"/>
                <a:ea typeface="Tahoma" panose="020B0604030504040204" pitchFamily="34" charset="0"/>
              </a:rPr>
            </a:br>
            <a:r>
              <a:rPr lang="en-US" sz="4400" b="1" dirty="0">
                <a:solidFill>
                  <a:srgbClr val="000000"/>
                </a:solidFill>
                <a:effectLst/>
                <a:uFill>
                  <a:solidFill>
                    <a:srgbClr val="000000"/>
                  </a:solidFill>
                </a:uFill>
                <a:latin typeface="Arial" panose="020B0604020202020204" pitchFamily="34" charset="0"/>
                <a:ea typeface="Tahoma" panose="020B0604030504040204" pitchFamily="34" charset="0"/>
              </a:rPr>
              <a:t>Preparing a Crime Scene Investigation</a:t>
            </a:r>
            <a:br>
              <a:rPr lang="en-US" sz="1800" dirty="0">
                <a:solidFill>
                  <a:srgbClr val="000000"/>
                </a:solidFill>
                <a:effectLst/>
                <a:uFill>
                  <a:solidFill>
                    <a:srgbClr val="000000"/>
                  </a:solidFill>
                </a:uFill>
                <a:latin typeface="Tahoma" panose="020B0604030504040204" pitchFamily="34" charset="0"/>
                <a:ea typeface="Tahoma" panose="020B0604030504040204" pitchFamily="34" charset="0"/>
              </a:rPr>
            </a:br>
            <a:endParaRPr lang="en-US" dirty="0"/>
          </a:p>
        </p:txBody>
      </p:sp>
    </p:spTree>
    <p:extLst>
      <p:ext uri="{BB962C8B-B14F-4D97-AF65-F5344CB8AC3E}">
        <p14:creationId xmlns:p14="http://schemas.microsoft.com/office/powerpoint/2010/main" val="398073340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823F9-CE3B-483F-9C01-B732808531FD}"/>
              </a:ext>
            </a:extLst>
          </p:cNvPr>
          <p:cNvSpPr>
            <a:spLocks noGrp="1"/>
          </p:cNvSpPr>
          <p:nvPr>
            <p:ph type="title"/>
          </p:nvPr>
        </p:nvSpPr>
        <p:spPr>
          <a:xfrm>
            <a:off x="2592924" y="624109"/>
            <a:ext cx="8911687" cy="5646061"/>
          </a:xfrm>
        </p:spPr>
        <p:txBody>
          <a:bodyPr/>
          <a:lstStyle/>
          <a:p>
            <a:pPr algn="ctr"/>
            <a:br>
              <a:rPr lang="en-US" sz="5400" b="1" dirty="0">
                <a:solidFill>
                  <a:srgbClr val="000000"/>
                </a:solidFill>
                <a:effectLst/>
                <a:uFill>
                  <a:solidFill>
                    <a:srgbClr val="000000"/>
                  </a:solidFill>
                </a:uFill>
                <a:latin typeface="Arial" panose="020B0604020202020204" pitchFamily="34" charset="0"/>
                <a:ea typeface="Tahoma" panose="020B0604030504040204" pitchFamily="34" charset="0"/>
              </a:rPr>
            </a:br>
            <a:br>
              <a:rPr lang="en-US" sz="5400" b="1" dirty="0">
                <a:solidFill>
                  <a:srgbClr val="000000"/>
                </a:solidFill>
                <a:effectLst/>
                <a:uFill>
                  <a:solidFill>
                    <a:srgbClr val="000000"/>
                  </a:solidFill>
                </a:uFill>
                <a:latin typeface="Arial" panose="020B0604020202020204" pitchFamily="34" charset="0"/>
                <a:ea typeface="Tahoma" panose="020B0604030504040204" pitchFamily="34" charset="0"/>
              </a:rPr>
            </a:br>
            <a:r>
              <a:rPr lang="en-US" sz="5400" dirty="0">
                <a:solidFill>
                  <a:srgbClr val="000000"/>
                </a:solidFill>
                <a:effectLst/>
                <a:uFill>
                  <a:solidFill>
                    <a:srgbClr val="000000"/>
                  </a:solidFill>
                </a:uFill>
                <a:latin typeface="Arial" panose="020B0604020202020204" pitchFamily="34" charset="0"/>
                <a:ea typeface="Tahoma" panose="020B0604030504040204" pitchFamily="34" charset="0"/>
              </a:rPr>
              <a:t>The student will be able to summarize a process for preparing a crime scene investigation.</a:t>
            </a:r>
            <a:br>
              <a:rPr lang="en-US" sz="1800" dirty="0">
                <a:solidFill>
                  <a:srgbClr val="000000"/>
                </a:solidFill>
                <a:effectLst/>
                <a:uFill>
                  <a:solidFill>
                    <a:srgbClr val="000000"/>
                  </a:solidFill>
                </a:uFill>
                <a:latin typeface="Tahoma" panose="020B0604030504040204" pitchFamily="34" charset="0"/>
                <a:ea typeface="Tahoma" panose="020B0604030504040204" pitchFamily="34" charset="0"/>
              </a:rPr>
            </a:br>
            <a:endParaRPr lang="en-US" dirty="0"/>
          </a:p>
        </p:txBody>
      </p:sp>
    </p:spTree>
    <p:extLst>
      <p:ext uri="{BB962C8B-B14F-4D97-AF65-F5344CB8AC3E}">
        <p14:creationId xmlns:p14="http://schemas.microsoft.com/office/powerpoint/2010/main" val="151371450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A470E-681A-440D-B9D5-241F1349F461}"/>
              </a:ext>
            </a:extLst>
          </p:cNvPr>
          <p:cNvSpPr>
            <a:spLocks noGrp="1"/>
          </p:cNvSpPr>
          <p:nvPr>
            <p:ph type="title"/>
          </p:nvPr>
        </p:nvSpPr>
        <p:spPr>
          <a:xfrm>
            <a:off x="2592924" y="624109"/>
            <a:ext cx="8911687" cy="5631547"/>
          </a:xfrm>
        </p:spPr>
        <p:txBody>
          <a:bodyPr>
            <a:normAutofit fontScale="90000"/>
          </a:bodyPr>
          <a:lstStyle/>
          <a:p>
            <a:r>
              <a:rPr lang="en-US" sz="4000" dirty="0">
                <a:solidFill>
                  <a:srgbClr val="000000"/>
                </a:solidFill>
                <a:effectLst/>
                <a:latin typeface="Arial" panose="020B0604020202020204" pitchFamily="34" charset="0"/>
                <a:ea typeface="Tahoma" panose="020B0604030504040204" pitchFamily="34" charset="0"/>
              </a:rPr>
              <a:t>Mentally reconstruct the crime based on:</a:t>
            </a:r>
            <a:br>
              <a:rPr lang="en-US" sz="4000" dirty="0">
                <a:solidFill>
                  <a:srgbClr val="000000"/>
                </a:solidFill>
                <a:effectLst/>
                <a:latin typeface="Arial" panose="020B0604020202020204" pitchFamily="34" charset="0"/>
                <a:ea typeface="Tahoma" panose="020B0604030504040204" pitchFamily="34" charset="0"/>
              </a:rPr>
            </a:br>
            <a:br>
              <a:rPr lang="en-US" sz="4000" dirty="0">
                <a:solidFill>
                  <a:srgbClr val="000000"/>
                </a:solidFill>
                <a:effectLst/>
                <a:latin typeface="Arial" panose="020B0604020202020204" pitchFamily="34" charset="0"/>
                <a:ea typeface="Tahoma" panose="020B0604030504040204" pitchFamily="34" charset="0"/>
              </a:rPr>
            </a:br>
            <a:r>
              <a:rPr lang="en-US" sz="4000" dirty="0">
                <a:solidFill>
                  <a:srgbClr val="000000"/>
                </a:solidFill>
                <a:effectLst/>
                <a:latin typeface="Arial" panose="020B0604020202020204" pitchFamily="34" charset="0"/>
                <a:ea typeface="Tahoma" panose="020B0604030504040204" pitchFamily="34" charset="0"/>
              </a:rPr>
              <a:t>*</a:t>
            </a:r>
            <a:r>
              <a:rPr lang="en-US" sz="4000" dirty="0">
                <a:solidFill>
                  <a:srgbClr val="000000"/>
                </a:solidFill>
                <a:effectLst/>
                <a:uFill>
                  <a:solidFill>
                    <a:srgbClr val="000000"/>
                  </a:solidFill>
                </a:uFill>
                <a:latin typeface="Arial" panose="020B0604020202020204" pitchFamily="34" charset="0"/>
                <a:ea typeface="Tahoma" panose="020B0604030504040204" pitchFamily="34" charset="0"/>
              </a:rPr>
              <a:t>Information from the responding officer(s)</a:t>
            </a:r>
            <a:br>
              <a:rPr lang="en-US" sz="4000" dirty="0">
                <a:solidFill>
                  <a:srgbClr val="000000"/>
                </a:solidFill>
                <a:effectLst/>
                <a:uFill>
                  <a:solidFill>
                    <a:srgbClr val="000000"/>
                  </a:solidFill>
                </a:uFill>
                <a:latin typeface="Arial" panose="020B0604020202020204" pitchFamily="34" charset="0"/>
                <a:ea typeface="Tahoma" panose="020B0604030504040204" pitchFamily="34" charset="0"/>
              </a:rPr>
            </a:br>
            <a:br>
              <a:rPr lang="en-US" sz="4000" dirty="0">
                <a:solidFill>
                  <a:srgbClr val="000000"/>
                </a:solidFill>
                <a:effectLst/>
                <a:uFill>
                  <a:solidFill>
                    <a:srgbClr val="000000"/>
                  </a:solidFill>
                </a:uFill>
                <a:latin typeface="Arial" panose="020B0604020202020204" pitchFamily="34" charset="0"/>
                <a:ea typeface="Tahoma" panose="020B0604030504040204" pitchFamily="34" charset="0"/>
              </a:rPr>
            </a:br>
            <a:r>
              <a:rPr lang="en-US" sz="4000" dirty="0">
                <a:solidFill>
                  <a:srgbClr val="000000"/>
                </a:solidFill>
                <a:effectLst/>
                <a:uFill>
                  <a:solidFill>
                    <a:srgbClr val="000000"/>
                  </a:solidFill>
                </a:uFill>
                <a:latin typeface="Arial" panose="020B0604020202020204" pitchFamily="34" charset="0"/>
                <a:ea typeface="Tahoma" panose="020B0604030504040204" pitchFamily="34" charset="0"/>
              </a:rPr>
              <a:t>*</a:t>
            </a:r>
            <a:r>
              <a:rPr lang="en-US" sz="40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rPr>
              <a:t>Quick observation/scan of the scene</a:t>
            </a:r>
            <a:br>
              <a:rPr lang="en-US" sz="40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rPr>
            </a:br>
            <a:br>
              <a:rPr lang="en-US" sz="40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rPr>
            </a:br>
            <a:r>
              <a:rPr lang="en-US" sz="40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rPr>
              <a:t>*Physical evidence that is in plain view</a:t>
            </a:r>
            <a:br>
              <a:rPr lang="en-US" sz="1800" u="none" strike="noStrike" kern="0" spc="0" dirty="0">
                <a:ln>
                  <a:noFill/>
                </a:ln>
                <a:solidFill>
                  <a:srgbClr val="000000"/>
                </a:solidFill>
                <a:effectLst>
                  <a:outerShdw sx="0" sy="0">
                    <a:srgbClr val="000000"/>
                  </a:outerShdw>
                </a:effectLst>
                <a:uFill>
                  <a:solidFill>
                    <a:srgbClr val="000000"/>
                  </a:solidFill>
                </a:uFill>
                <a:latin typeface="Tahoma" panose="020B0604030504040204" pitchFamily="34" charset="0"/>
                <a:ea typeface="Tahoma" panose="020B0604030504040204" pitchFamily="34" charset="0"/>
              </a:rPr>
            </a:br>
            <a:br>
              <a:rPr lang="en-US" sz="18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rPr>
            </a:br>
            <a:br>
              <a:rPr lang="en-US" sz="18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rPr>
            </a:br>
            <a:br>
              <a:rPr lang="en-US" sz="1800" u="none" strike="noStrike" kern="0" spc="0" dirty="0">
                <a:ln>
                  <a:noFill/>
                </a:ln>
                <a:solidFill>
                  <a:srgbClr val="000000"/>
                </a:solidFill>
                <a:effectLst>
                  <a:outerShdw sx="0" sy="0">
                    <a:srgbClr val="000000"/>
                  </a:outerShdw>
                </a:effectLst>
                <a:uFill>
                  <a:solidFill>
                    <a:srgbClr val="000000"/>
                  </a:solidFill>
                </a:uFill>
                <a:latin typeface="Tahoma" panose="020B0604030504040204" pitchFamily="34" charset="0"/>
                <a:ea typeface="Tahoma" panose="020B0604030504040204" pitchFamily="34" charset="0"/>
              </a:rPr>
            </a:br>
            <a:br>
              <a:rPr lang="en-US" sz="1800" dirty="0">
                <a:solidFill>
                  <a:srgbClr val="000000"/>
                </a:solidFill>
                <a:effectLst/>
                <a:uFill>
                  <a:solidFill>
                    <a:srgbClr val="000000"/>
                  </a:solidFill>
                </a:uFill>
                <a:latin typeface="Tahoma" panose="020B0604030504040204" pitchFamily="34" charset="0"/>
                <a:ea typeface="Tahoma" panose="020B0604030504040204" pitchFamily="34" charset="0"/>
              </a:rPr>
            </a:br>
            <a:endParaRPr lang="en-US" dirty="0"/>
          </a:p>
        </p:txBody>
      </p:sp>
      <p:sp>
        <p:nvSpPr>
          <p:cNvPr id="3" name="Title 1">
            <a:extLst>
              <a:ext uri="{FF2B5EF4-FFF2-40B4-BE49-F238E27FC236}">
                <a16:creationId xmlns:a16="http://schemas.microsoft.com/office/drawing/2014/main" id="{8E92534E-B9F3-4F33-AA45-83DA74617485}"/>
              </a:ext>
            </a:extLst>
          </p:cNvPr>
          <p:cNvSpPr txBox="1">
            <a:spLocks/>
          </p:cNvSpPr>
          <p:nvPr/>
        </p:nvSpPr>
        <p:spPr>
          <a:xfrm>
            <a:off x="2592924" y="602344"/>
            <a:ext cx="8911687" cy="6006274"/>
          </a:xfrm>
          <a:prstGeom prst="rect">
            <a:avLst/>
          </a:prstGeom>
        </p:spPr>
        <p:txBody>
          <a:bodyPr vert="horz" lIns="91440" tIns="45720" rIns="91440" bIns="45720" rtlCol="0" anchor="t">
            <a:normAutofit fontScale="9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000" dirty="0">
                <a:solidFill>
                  <a:srgbClr val="000000"/>
                </a:solidFill>
                <a:latin typeface="Arial" panose="020B0604020202020204" pitchFamily="34" charset="0"/>
                <a:ea typeface="Tahoma" panose="020B0604030504040204" pitchFamily="34" charset="0"/>
              </a:rPr>
              <a:t>Mentally reconstruct the crime based on:</a:t>
            </a:r>
            <a:br>
              <a:rPr lang="en-US" sz="4000" dirty="0">
                <a:solidFill>
                  <a:srgbClr val="000000"/>
                </a:solidFill>
                <a:latin typeface="Arial" panose="020B0604020202020204" pitchFamily="34" charset="0"/>
                <a:ea typeface="Tahoma" panose="020B0604030504040204" pitchFamily="34" charset="0"/>
              </a:rPr>
            </a:br>
            <a:br>
              <a:rPr lang="en-US" sz="4000" dirty="0">
                <a:solidFill>
                  <a:srgbClr val="000000"/>
                </a:solidFill>
                <a:latin typeface="Arial" panose="020B0604020202020204" pitchFamily="34" charset="0"/>
                <a:ea typeface="Tahoma" panose="020B0604030504040204" pitchFamily="34" charset="0"/>
              </a:rPr>
            </a:br>
            <a:r>
              <a:rPr lang="en-US" sz="4000" dirty="0">
                <a:solidFill>
                  <a:srgbClr val="000000"/>
                </a:solidFill>
                <a:latin typeface="Arial" panose="020B0604020202020204" pitchFamily="34" charset="0"/>
                <a:ea typeface="Tahoma" panose="020B0604030504040204" pitchFamily="34" charset="0"/>
              </a:rPr>
              <a:t>*</a:t>
            </a:r>
            <a:r>
              <a:rPr lang="en-US" sz="4000" dirty="0">
                <a:solidFill>
                  <a:srgbClr val="000000"/>
                </a:solidFill>
                <a:uFill>
                  <a:solidFill>
                    <a:srgbClr val="000000"/>
                  </a:solidFill>
                </a:uFill>
                <a:latin typeface="Arial" panose="020B0604020202020204" pitchFamily="34" charset="0"/>
                <a:ea typeface="Tahoma" panose="020B0604030504040204" pitchFamily="34" charset="0"/>
              </a:rPr>
              <a:t>Information from the responding officer(s)</a:t>
            </a:r>
            <a:br>
              <a:rPr lang="en-US" sz="4000" dirty="0">
                <a:solidFill>
                  <a:srgbClr val="000000"/>
                </a:solidFill>
                <a:uFill>
                  <a:solidFill>
                    <a:srgbClr val="000000"/>
                  </a:solidFill>
                </a:uFill>
                <a:latin typeface="Arial" panose="020B0604020202020204" pitchFamily="34" charset="0"/>
                <a:ea typeface="Tahoma" panose="020B0604030504040204" pitchFamily="34" charset="0"/>
              </a:rPr>
            </a:br>
            <a:br>
              <a:rPr lang="en-US" sz="4000" dirty="0">
                <a:solidFill>
                  <a:srgbClr val="000000"/>
                </a:solidFill>
                <a:uFill>
                  <a:solidFill>
                    <a:srgbClr val="000000"/>
                  </a:solidFill>
                </a:uFill>
                <a:latin typeface="Arial" panose="020B0604020202020204" pitchFamily="34" charset="0"/>
                <a:ea typeface="Tahoma" panose="020B0604030504040204" pitchFamily="34" charset="0"/>
              </a:rPr>
            </a:br>
            <a:r>
              <a:rPr lang="en-US" sz="4000" dirty="0">
                <a:solidFill>
                  <a:srgbClr val="000000"/>
                </a:solidFill>
                <a:uFill>
                  <a:solidFill>
                    <a:srgbClr val="000000"/>
                  </a:solidFill>
                </a:uFill>
                <a:latin typeface="Arial" panose="020B0604020202020204" pitchFamily="34" charset="0"/>
                <a:ea typeface="Tahoma" panose="020B0604030504040204" pitchFamily="34" charset="0"/>
              </a:rPr>
              <a:t>*</a:t>
            </a:r>
            <a:r>
              <a:rPr lang="en-US" sz="4000" kern="0" dirty="0">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rPr>
              <a:t>Quick observation/scan of the scene</a:t>
            </a:r>
            <a:br>
              <a:rPr lang="en-US" sz="4000" kern="0" dirty="0">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rPr>
            </a:br>
            <a:br>
              <a:rPr lang="en-US" sz="4000" kern="0" dirty="0">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rPr>
            </a:br>
            <a:r>
              <a:rPr lang="en-US" sz="4000" kern="0" dirty="0">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rPr>
              <a:t>*Physical evidence that is in plain view</a:t>
            </a:r>
            <a:br>
              <a:rPr lang="en-US" sz="1800" kern="0" dirty="0">
                <a:solidFill>
                  <a:srgbClr val="000000"/>
                </a:solidFill>
                <a:effectLst>
                  <a:outerShdw sx="0" sy="0">
                    <a:srgbClr val="000000"/>
                  </a:outerShdw>
                </a:effectLst>
                <a:uFill>
                  <a:solidFill>
                    <a:srgbClr val="000000"/>
                  </a:solidFill>
                </a:uFill>
                <a:latin typeface="Tahoma" panose="020B0604030504040204" pitchFamily="34" charset="0"/>
                <a:ea typeface="Tahoma" panose="020B0604030504040204" pitchFamily="34" charset="0"/>
              </a:rPr>
            </a:br>
            <a:br>
              <a:rPr lang="en-US" sz="1800" kern="0" dirty="0">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rPr>
            </a:br>
            <a:br>
              <a:rPr lang="en-US" sz="1800" kern="0" dirty="0">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rPr>
            </a:br>
            <a:br>
              <a:rPr lang="en-US" sz="1800" kern="0" dirty="0">
                <a:solidFill>
                  <a:srgbClr val="000000"/>
                </a:solidFill>
                <a:effectLst>
                  <a:outerShdw sx="0" sy="0">
                    <a:srgbClr val="000000"/>
                  </a:outerShdw>
                </a:effectLst>
                <a:uFill>
                  <a:solidFill>
                    <a:srgbClr val="000000"/>
                  </a:solidFill>
                </a:uFill>
                <a:latin typeface="Tahoma" panose="020B0604030504040204" pitchFamily="34" charset="0"/>
                <a:ea typeface="Tahoma" panose="020B0604030504040204" pitchFamily="34" charset="0"/>
              </a:rPr>
            </a:br>
            <a:br>
              <a:rPr lang="en-US" sz="1800" dirty="0">
                <a:solidFill>
                  <a:srgbClr val="000000"/>
                </a:solidFill>
                <a:uFill>
                  <a:solidFill>
                    <a:srgbClr val="000000"/>
                  </a:solidFill>
                </a:uFill>
                <a:latin typeface="Tahoma" panose="020B0604030504040204" pitchFamily="34" charset="0"/>
                <a:ea typeface="Tahoma" panose="020B0604030504040204" pitchFamily="34" charset="0"/>
              </a:rPr>
            </a:br>
            <a:endParaRPr lang="en-US" dirty="0"/>
          </a:p>
        </p:txBody>
      </p:sp>
    </p:spTree>
    <p:extLst>
      <p:ext uri="{BB962C8B-B14F-4D97-AF65-F5344CB8AC3E}">
        <p14:creationId xmlns:p14="http://schemas.microsoft.com/office/powerpoint/2010/main" val="264858050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A6FC6-EBF9-48E4-80FE-61B64141D08A}"/>
              </a:ext>
            </a:extLst>
          </p:cNvPr>
          <p:cNvSpPr>
            <a:spLocks noGrp="1"/>
          </p:cNvSpPr>
          <p:nvPr>
            <p:ph type="title"/>
          </p:nvPr>
        </p:nvSpPr>
        <p:spPr>
          <a:xfrm>
            <a:off x="2592924" y="140677"/>
            <a:ext cx="8911687" cy="6386731"/>
          </a:xfrm>
        </p:spPr>
        <p:txBody>
          <a:bodyPr>
            <a:noAutofit/>
          </a:bodyPr>
          <a:lstStyle/>
          <a:p>
            <a:pPr marL="0" marR="0">
              <a:spcBef>
                <a:spcPts val="0"/>
              </a:spcBef>
              <a:spcAft>
                <a:spcPts val="0"/>
              </a:spcAft>
            </a:pPr>
            <a:r>
              <a:rPr lang="en-US" sz="4000" u="sng" dirty="0">
                <a:effectLst/>
                <a:latin typeface="Calibri" panose="020F0502020204030204" pitchFamily="34" charset="0"/>
                <a:ea typeface="Times New Roman" panose="02020603050405020304" pitchFamily="18" charset="0"/>
                <a:cs typeface="Times New Roman" panose="02020603050405020304" pitchFamily="18" charset="0"/>
              </a:rPr>
              <a:t>Obtain identification</a:t>
            </a:r>
            <a:r>
              <a:rPr lang="en-US" sz="40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4000" dirty="0">
                <a:effectLst/>
                <a:latin typeface="Calibri" panose="020F0502020204030204" pitchFamily="34" charset="0"/>
                <a:ea typeface="Times New Roman" panose="02020603050405020304" pitchFamily="18" charset="0"/>
                <a:cs typeface="Times New Roman" panose="02020603050405020304" pitchFamily="18" charset="0"/>
              </a:rPr>
            </a:br>
            <a:br>
              <a:rPr lang="en-US" sz="4000" dirty="0">
                <a:effectLst/>
                <a:latin typeface="Palatino"/>
                <a:ea typeface="Times New Roman" panose="02020603050405020304" pitchFamily="18" charset="0"/>
                <a:cs typeface="Times New Roman" panose="02020603050405020304" pitchFamily="18" charset="0"/>
              </a:rPr>
            </a:br>
            <a:r>
              <a:rPr lang="en-US" sz="4000" dirty="0">
                <a:effectLst/>
                <a:latin typeface="Palatino"/>
                <a:ea typeface="Times New Roman" panose="02020603050405020304" pitchFamily="18" charset="0"/>
                <a:cs typeface="Times New Roman" panose="02020603050405020304" pitchFamily="18" charset="0"/>
              </a:rPr>
              <a:t>*</a:t>
            </a:r>
            <a:r>
              <a:rPr lang="en-US" sz="4000" dirty="0">
                <a:effectLst/>
                <a:latin typeface="Calibri" panose="020F0502020204030204" pitchFamily="34" charset="0"/>
                <a:ea typeface="Times New Roman" panose="02020603050405020304" pitchFamily="18" charset="0"/>
                <a:cs typeface="Times New Roman" panose="02020603050405020304" pitchFamily="18" charset="0"/>
              </a:rPr>
              <a:t>Name</a:t>
            </a:r>
            <a:br>
              <a:rPr lang="en-US" sz="4000" dirty="0">
                <a:effectLst/>
                <a:latin typeface="Palatino"/>
                <a:ea typeface="Times New Roman" panose="02020603050405020304" pitchFamily="18" charset="0"/>
                <a:cs typeface="Times New Roman" panose="02020603050405020304" pitchFamily="18" charset="0"/>
              </a:rPr>
            </a:br>
            <a:r>
              <a:rPr lang="en-US" sz="4000" dirty="0">
                <a:effectLst/>
                <a:latin typeface="Palatino"/>
                <a:ea typeface="Times New Roman" panose="02020603050405020304" pitchFamily="18" charset="0"/>
                <a:cs typeface="Times New Roman" panose="02020603050405020304" pitchFamily="18" charset="0"/>
              </a:rPr>
              <a:t>*</a:t>
            </a:r>
            <a:r>
              <a:rPr lang="en-US" sz="4000" dirty="0">
                <a:effectLst/>
                <a:latin typeface="Calibri" panose="020F0502020204030204" pitchFamily="34" charset="0"/>
                <a:ea typeface="Times New Roman" panose="02020603050405020304" pitchFamily="18" charset="0"/>
                <a:cs typeface="Times New Roman" panose="02020603050405020304" pitchFamily="18" charset="0"/>
              </a:rPr>
              <a:t>D.O.B.</a:t>
            </a:r>
            <a:br>
              <a:rPr lang="en-US" sz="4000" dirty="0">
                <a:effectLst/>
                <a:latin typeface="Palatino"/>
                <a:ea typeface="Times New Roman" panose="02020603050405020304" pitchFamily="18" charset="0"/>
                <a:cs typeface="Times New Roman" panose="02020603050405020304" pitchFamily="18" charset="0"/>
              </a:rPr>
            </a:br>
            <a:r>
              <a:rPr lang="en-US" sz="4000" dirty="0">
                <a:effectLst/>
                <a:latin typeface="Palatino"/>
                <a:ea typeface="Times New Roman" panose="02020603050405020304" pitchFamily="18" charset="0"/>
                <a:cs typeface="Times New Roman" panose="02020603050405020304" pitchFamily="18" charset="0"/>
              </a:rPr>
              <a:t>*</a:t>
            </a:r>
            <a:r>
              <a:rPr lang="en-US" sz="4000" dirty="0">
                <a:effectLst/>
                <a:latin typeface="Calibri" panose="020F0502020204030204" pitchFamily="34" charset="0"/>
                <a:ea typeface="Times New Roman" panose="02020603050405020304" pitchFamily="18" charset="0"/>
                <a:cs typeface="Times New Roman" panose="02020603050405020304" pitchFamily="18" charset="0"/>
              </a:rPr>
              <a:t>Address</a:t>
            </a:r>
            <a:br>
              <a:rPr lang="en-US" sz="4000" dirty="0">
                <a:effectLst/>
                <a:latin typeface="Palatino"/>
                <a:ea typeface="Times New Roman" panose="02020603050405020304" pitchFamily="18" charset="0"/>
                <a:cs typeface="Times New Roman" panose="02020603050405020304" pitchFamily="18" charset="0"/>
              </a:rPr>
            </a:br>
            <a:r>
              <a:rPr lang="en-US" sz="4000" dirty="0">
                <a:effectLst/>
                <a:latin typeface="Palatino"/>
                <a:ea typeface="Times New Roman" panose="02020603050405020304" pitchFamily="18" charset="0"/>
                <a:cs typeface="Times New Roman" panose="02020603050405020304" pitchFamily="18" charset="0"/>
              </a:rPr>
              <a:t>*</a:t>
            </a:r>
            <a:r>
              <a:rPr lang="en-US" sz="4000" dirty="0">
                <a:effectLst/>
                <a:latin typeface="Calibri" panose="020F0502020204030204" pitchFamily="34" charset="0"/>
                <a:ea typeface="Times New Roman" panose="02020603050405020304" pitchFamily="18" charset="0"/>
                <a:cs typeface="Times New Roman" panose="02020603050405020304" pitchFamily="18" charset="0"/>
              </a:rPr>
              <a:t>Home/work phone number</a:t>
            </a:r>
            <a:br>
              <a:rPr lang="en-US" sz="4000" dirty="0">
                <a:effectLst/>
                <a:latin typeface="Palatino"/>
                <a:ea typeface="Times New Roman" panose="02020603050405020304" pitchFamily="18" charset="0"/>
                <a:cs typeface="Times New Roman" panose="02020603050405020304" pitchFamily="18" charset="0"/>
              </a:rPr>
            </a:br>
            <a:r>
              <a:rPr lang="en-US" sz="4000" dirty="0">
                <a:effectLst/>
                <a:latin typeface="Palatino"/>
                <a:ea typeface="Times New Roman" panose="02020603050405020304" pitchFamily="18" charset="0"/>
                <a:cs typeface="Times New Roman" panose="02020603050405020304" pitchFamily="18" charset="0"/>
              </a:rPr>
              <a:t>*</a:t>
            </a:r>
            <a:r>
              <a:rPr lang="en-US" sz="4000" dirty="0">
                <a:effectLst/>
                <a:latin typeface="Calibri" panose="020F0502020204030204" pitchFamily="34" charset="0"/>
                <a:ea typeface="Times New Roman" panose="02020603050405020304" pitchFamily="18" charset="0"/>
                <a:cs typeface="Times New Roman" panose="02020603050405020304" pitchFamily="18" charset="0"/>
              </a:rPr>
              <a:t>Place of employment.</a:t>
            </a:r>
            <a:br>
              <a:rPr lang="en-US" sz="4000" dirty="0">
                <a:effectLst/>
                <a:latin typeface="Palatino"/>
                <a:ea typeface="Times New Roman" panose="02020603050405020304" pitchFamily="18" charset="0"/>
                <a:cs typeface="Times New Roman" panose="02020603050405020304" pitchFamily="18" charset="0"/>
              </a:rPr>
            </a:br>
            <a:r>
              <a:rPr lang="en-US" sz="4000" dirty="0">
                <a:effectLst/>
                <a:latin typeface="Palatino"/>
                <a:ea typeface="Times New Roman" panose="02020603050405020304" pitchFamily="18" charset="0"/>
                <a:cs typeface="Times New Roman" panose="02020603050405020304" pitchFamily="18" charset="0"/>
              </a:rPr>
              <a:t>*</a:t>
            </a:r>
            <a:r>
              <a:rPr lang="en-US" sz="4000" dirty="0">
                <a:effectLst/>
                <a:latin typeface="Calibri" panose="020F0502020204030204" pitchFamily="34" charset="0"/>
                <a:ea typeface="Times New Roman" panose="02020603050405020304" pitchFamily="18" charset="0"/>
                <a:cs typeface="Times New Roman" panose="02020603050405020304" pitchFamily="18" charset="0"/>
              </a:rPr>
              <a:t>Other data to ID later</a:t>
            </a:r>
            <a:br>
              <a:rPr lang="en-US" sz="4000" dirty="0">
                <a:effectLst/>
                <a:latin typeface="Palatino"/>
                <a:ea typeface="Times New Roman" panose="02020603050405020304" pitchFamily="18" charset="0"/>
                <a:cs typeface="Times New Roman" panose="02020603050405020304" pitchFamily="18" charset="0"/>
              </a:rPr>
            </a:br>
            <a:r>
              <a:rPr lang="en-US" sz="4000" dirty="0">
                <a:effectLst/>
                <a:latin typeface="Palatino"/>
                <a:ea typeface="Times New Roman" panose="02020603050405020304" pitchFamily="18" charset="0"/>
                <a:cs typeface="Times New Roman" panose="02020603050405020304" pitchFamily="18" charset="0"/>
              </a:rPr>
              <a:t>*</a:t>
            </a:r>
            <a:r>
              <a:rPr lang="en-US" sz="4000" dirty="0">
                <a:effectLst/>
                <a:latin typeface="Calibri" panose="020F0502020204030204" pitchFamily="34" charset="0"/>
                <a:ea typeface="Times New Roman" panose="02020603050405020304" pitchFamily="18" charset="0"/>
                <a:cs typeface="Times New Roman" panose="02020603050405020304" pitchFamily="18" charset="0"/>
              </a:rPr>
              <a:t>Driver’s license number</a:t>
            </a:r>
            <a:br>
              <a:rPr lang="en-US" sz="4000" dirty="0">
                <a:effectLst/>
                <a:latin typeface="Palatino"/>
                <a:ea typeface="Times New Roman" panose="02020603050405020304" pitchFamily="18" charset="0"/>
                <a:cs typeface="Times New Roman" panose="02020603050405020304" pitchFamily="18" charset="0"/>
              </a:rPr>
            </a:br>
            <a:r>
              <a:rPr lang="en-US" sz="4000" dirty="0">
                <a:effectLst/>
                <a:latin typeface="Palatino"/>
                <a:ea typeface="Times New Roman" panose="02020603050405020304" pitchFamily="18" charset="0"/>
                <a:cs typeface="Times New Roman" panose="02020603050405020304" pitchFamily="18" charset="0"/>
              </a:rPr>
              <a:t>*</a:t>
            </a:r>
            <a:r>
              <a:rPr lang="en-US" sz="4000" dirty="0">
                <a:effectLst/>
                <a:latin typeface="Calibri" panose="020F0502020204030204" pitchFamily="34" charset="0"/>
                <a:ea typeface="Times New Roman" panose="02020603050405020304" pitchFamily="18" charset="0"/>
                <a:cs typeface="Times New Roman" panose="02020603050405020304" pitchFamily="18" charset="0"/>
              </a:rPr>
              <a:t>License plate number</a:t>
            </a:r>
            <a:br>
              <a:rPr lang="en-US" sz="4000" dirty="0">
                <a:effectLst/>
                <a:latin typeface="Palatino"/>
                <a:ea typeface="Times New Roman" panose="02020603050405020304" pitchFamily="18" charset="0"/>
                <a:cs typeface="Times New Roman" panose="02020603050405020304" pitchFamily="18" charset="0"/>
              </a:rPr>
            </a:br>
            <a:endParaRPr lang="en-US" sz="4000" dirty="0"/>
          </a:p>
        </p:txBody>
      </p:sp>
    </p:spTree>
    <p:extLst>
      <p:ext uri="{BB962C8B-B14F-4D97-AF65-F5344CB8AC3E}">
        <p14:creationId xmlns:p14="http://schemas.microsoft.com/office/powerpoint/2010/main" val="262459631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801D7-28C0-4CF8-926C-7AA71CE8281D}"/>
              </a:ext>
            </a:extLst>
          </p:cNvPr>
          <p:cNvSpPr>
            <a:spLocks noGrp="1"/>
          </p:cNvSpPr>
          <p:nvPr>
            <p:ph type="title"/>
          </p:nvPr>
        </p:nvSpPr>
        <p:spPr>
          <a:xfrm>
            <a:off x="2592924" y="624109"/>
            <a:ext cx="8911687" cy="5950861"/>
          </a:xfrm>
        </p:spPr>
        <p:txBody>
          <a:bodyPr>
            <a:normAutofit/>
          </a:bodyPr>
          <a:lstStyle/>
          <a:p>
            <a:pPr algn="ctr"/>
            <a:br>
              <a:rPr lang="en-US" sz="4400" dirty="0">
                <a:solidFill>
                  <a:srgbClr val="000000"/>
                </a:solidFill>
                <a:effectLst/>
                <a:latin typeface="Arial" panose="020B0604020202020204" pitchFamily="34" charset="0"/>
                <a:ea typeface="Tahoma" panose="020B0604030504040204" pitchFamily="34" charset="0"/>
              </a:rPr>
            </a:br>
            <a:br>
              <a:rPr lang="en-US" sz="4400" dirty="0">
                <a:solidFill>
                  <a:srgbClr val="000000"/>
                </a:solidFill>
                <a:effectLst/>
                <a:latin typeface="Arial" panose="020B0604020202020204" pitchFamily="34" charset="0"/>
                <a:ea typeface="Tahoma" panose="020B0604030504040204" pitchFamily="34" charset="0"/>
              </a:rPr>
            </a:br>
            <a:r>
              <a:rPr lang="en-US" sz="4800" dirty="0">
                <a:solidFill>
                  <a:srgbClr val="000000"/>
                </a:solidFill>
                <a:effectLst/>
                <a:latin typeface="Arial" panose="020B0604020202020204" pitchFamily="34" charset="0"/>
                <a:ea typeface="Tahoma" panose="020B0604030504040204" pitchFamily="34" charset="0"/>
              </a:rPr>
              <a:t>Based on a mental reconstruction, establish an organized plan of action</a:t>
            </a:r>
            <a:endParaRPr lang="en-US" sz="4800" dirty="0"/>
          </a:p>
        </p:txBody>
      </p:sp>
    </p:spTree>
    <p:extLst>
      <p:ext uri="{BB962C8B-B14F-4D97-AF65-F5344CB8AC3E}">
        <p14:creationId xmlns:p14="http://schemas.microsoft.com/office/powerpoint/2010/main" val="329381905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D9710-3DF7-4962-8860-F6676E0BB86A}"/>
              </a:ext>
            </a:extLst>
          </p:cNvPr>
          <p:cNvSpPr>
            <a:spLocks noGrp="1"/>
          </p:cNvSpPr>
          <p:nvPr>
            <p:ph type="title"/>
          </p:nvPr>
        </p:nvSpPr>
        <p:spPr>
          <a:xfrm>
            <a:off x="2592924" y="624110"/>
            <a:ext cx="8911687" cy="5878290"/>
          </a:xfrm>
        </p:spPr>
        <p:txBody>
          <a:bodyPr>
            <a:normAutofit fontScale="90000"/>
          </a:bodyPr>
          <a:lstStyle/>
          <a:p>
            <a: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Basic guidelines include:</a:t>
            </a:r>
            <a:b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a:t>
            </a:r>
            <a:r>
              <a:rPr lang="en-US" sz="32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Assign one person to be in charge</a:t>
            </a:r>
            <a:br>
              <a:rPr lang="en-US" sz="32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32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32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*Task assignments should be disseminated in writing; verbal direction may be misinterpreted or simply disregarded</a:t>
            </a:r>
            <a:br>
              <a:rPr lang="en-US" sz="32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32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32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*Personnel given assigned tasks must be made aware of the specifics of their assignments, no assumptions can exist in this area</a:t>
            </a:r>
            <a:br>
              <a:rPr lang="en-US" sz="2000" b="1"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rPr>
            </a:br>
            <a:br>
              <a:rPr lang="en-US" sz="2000" b="1"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rPr>
            </a:br>
            <a:br>
              <a:rPr lang="en-US" sz="1800" u="none" strike="noStrike" kern="0" spc="0" dirty="0">
                <a:ln>
                  <a:noFill/>
                </a:ln>
                <a:solidFill>
                  <a:srgbClr val="000000"/>
                </a:solidFill>
                <a:effectLst>
                  <a:outerShdw sx="0" sy="0">
                    <a:srgbClr val="000000"/>
                  </a:outerShdw>
                </a:effectLst>
                <a:uFill>
                  <a:solidFill>
                    <a:srgbClr val="000000"/>
                  </a:solidFill>
                </a:uFill>
                <a:latin typeface="Tahoma" panose="020B0604030504040204" pitchFamily="34" charset="0"/>
                <a:ea typeface="Tahoma" panose="020B0604030504040204" pitchFamily="34" charset="0"/>
              </a:rPr>
            </a:br>
            <a:endParaRPr lang="en-US" dirty="0"/>
          </a:p>
        </p:txBody>
      </p:sp>
    </p:spTree>
    <p:extLst>
      <p:ext uri="{BB962C8B-B14F-4D97-AF65-F5344CB8AC3E}">
        <p14:creationId xmlns:p14="http://schemas.microsoft.com/office/powerpoint/2010/main" val="135756012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EA9AE-155E-40F7-83AA-3E2F7760B21F}"/>
              </a:ext>
            </a:extLst>
          </p:cNvPr>
          <p:cNvSpPr>
            <a:spLocks noGrp="1"/>
          </p:cNvSpPr>
          <p:nvPr>
            <p:ph type="title"/>
          </p:nvPr>
        </p:nvSpPr>
        <p:spPr>
          <a:xfrm>
            <a:off x="2592924" y="624109"/>
            <a:ext cx="8911687" cy="5807863"/>
          </a:xfrm>
        </p:spPr>
        <p:txBody>
          <a:bodyPr>
            <a:normAutofit fontScale="90000"/>
          </a:bodyPr>
          <a:lstStyle/>
          <a:p>
            <a:r>
              <a:rPr lang="en-US" kern="0" dirty="0">
                <a:solidFill>
                  <a:srgbClr val="000000"/>
                </a:solidFill>
                <a:uFill>
                  <a:solidFill>
                    <a:srgbClr val="000000"/>
                  </a:solidFill>
                </a:uFill>
                <a:latin typeface="Calibri" panose="020F0502020204030204" pitchFamily="34" charset="0"/>
                <a:ea typeface="Tahoma" panose="020B0604030504040204" pitchFamily="34" charset="0"/>
                <a:cs typeface="Calibri" panose="020F0502020204030204" pitchFamily="34" charset="0"/>
              </a:rPr>
              <a:t>                            (Basic Guidelines Cont.)</a:t>
            </a:r>
            <a:br>
              <a:rPr lang="en-US" kern="0" dirty="0">
                <a:solidFill>
                  <a:srgbClr val="000000"/>
                </a:solidFill>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kern="0" dirty="0">
                <a:solidFill>
                  <a:srgbClr val="000000"/>
                </a:solidFill>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kern="0" dirty="0">
                <a:solidFill>
                  <a:srgbClr val="000000"/>
                </a:solidFill>
                <a:uFill>
                  <a:solidFill>
                    <a:srgbClr val="000000"/>
                  </a:solidFill>
                </a:uFill>
                <a:latin typeface="Calibri" panose="020F0502020204030204" pitchFamily="34" charset="0"/>
                <a:ea typeface="Tahoma" panose="020B0604030504040204" pitchFamily="34" charset="0"/>
                <a:cs typeface="Calibri" panose="020F0502020204030204" pitchFamily="34" charset="0"/>
              </a:rPr>
              <a:t>*Trading of assignments should not be permitted without authorization by the officer in charge.</a:t>
            </a:r>
            <a:br>
              <a:rPr lang="en-US" kern="0" dirty="0">
                <a:solidFill>
                  <a:srgbClr val="000000"/>
                </a:solidFill>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kern="0" dirty="0">
                <a:solidFill>
                  <a:srgbClr val="000000"/>
                </a:solidFill>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kern="0" dirty="0">
                <a:solidFill>
                  <a:srgbClr val="000000"/>
                </a:solidFill>
                <a:uFill>
                  <a:solidFill>
                    <a:srgbClr val="000000"/>
                  </a:solidFill>
                </a:uFill>
                <a:latin typeface="Calibri" panose="020F0502020204030204" pitchFamily="34" charset="0"/>
                <a:ea typeface="Tahoma" panose="020B0604030504040204" pitchFamily="34" charset="0"/>
                <a:cs typeface="Calibri" panose="020F0502020204030204" pitchFamily="34" charset="0"/>
              </a:rPr>
              <a:t>*Utilize a systematic checklist or other method to insure a duplication of job effort is avoided</a:t>
            </a:r>
            <a:br>
              <a:rPr lang="en-US" kern="0" dirty="0">
                <a:solidFill>
                  <a:srgbClr val="000000"/>
                </a:solidFill>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kern="0" dirty="0">
                <a:solidFill>
                  <a:srgbClr val="000000"/>
                </a:solidFill>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kern="0" dirty="0">
                <a:solidFill>
                  <a:srgbClr val="000000"/>
                </a:solidFill>
                <a:uFill>
                  <a:solidFill>
                    <a:srgbClr val="000000"/>
                  </a:solidFill>
                </a:uFill>
                <a:latin typeface="Calibri" panose="020F0502020204030204" pitchFamily="34" charset="0"/>
                <a:ea typeface="Tahoma" panose="020B0604030504040204" pitchFamily="34" charset="0"/>
                <a:cs typeface="Calibri" panose="020F0502020204030204" pitchFamily="34" charset="0"/>
              </a:rPr>
              <a:t>*Do not permit personnel to begin the search until a briefing has been conducted describing the goals and direction of the search to all persons involved</a:t>
            </a:r>
            <a:br>
              <a:rPr lang="en-US" sz="3200" kern="0" dirty="0">
                <a:solidFill>
                  <a:srgbClr val="000000"/>
                </a:solidFill>
                <a:uFill>
                  <a:solidFill>
                    <a:srgbClr val="000000"/>
                  </a:solidFill>
                </a:uFill>
                <a:latin typeface="Tahoma" panose="020B0604030504040204" pitchFamily="34" charset="0"/>
                <a:ea typeface="Tahoma" panose="020B0604030504040204" pitchFamily="34" charset="0"/>
              </a:rPr>
            </a:br>
            <a:endParaRPr lang="en-US" dirty="0"/>
          </a:p>
        </p:txBody>
      </p:sp>
    </p:spTree>
    <p:extLst>
      <p:ext uri="{BB962C8B-B14F-4D97-AF65-F5344CB8AC3E}">
        <p14:creationId xmlns:p14="http://schemas.microsoft.com/office/powerpoint/2010/main" val="299199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3B210-BF9E-4B90-ACDA-44492B075C0E}"/>
              </a:ext>
            </a:extLst>
          </p:cNvPr>
          <p:cNvSpPr>
            <a:spLocks noGrp="1"/>
          </p:cNvSpPr>
          <p:nvPr>
            <p:ph type="title"/>
          </p:nvPr>
        </p:nvSpPr>
        <p:spPr>
          <a:xfrm>
            <a:off x="2592924" y="624109"/>
            <a:ext cx="8911687" cy="5007433"/>
          </a:xfrm>
        </p:spPr>
        <p:txBody>
          <a:bodyPr>
            <a:normAutofit fontScale="90000"/>
          </a:bodyPr>
          <a:lstStyle/>
          <a:p>
            <a:r>
              <a:rPr lang="en-US" sz="60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*A </a:t>
            </a:r>
            <a:r>
              <a:rPr lang="en-US" sz="6000" u="sng"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crime scene search </a:t>
            </a:r>
            <a:r>
              <a:rPr lang="en-US" sz="60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is a planned and coordinated legal search of a crime scene to locate physical evidence or witnesses to the crime under investigation</a:t>
            </a:r>
            <a:br>
              <a:rPr lang="en-US" sz="1800" u="none" strike="noStrike" kern="0" spc="0" dirty="0">
                <a:ln>
                  <a:noFill/>
                </a:ln>
                <a:solidFill>
                  <a:srgbClr val="000000"/>
                </a:solidFill>
                <a:effectLst>
                  <a:outerShdw sx="0" sy="0">
                    <a:srgbClr val="000000"/>
                  </a:outerShdw>
                </a:effectLst>
                <a:uFill>
                  <a:solidFill>
                    <a:srgbClr val="000000"/>
                  </a:solidFill>
                </a:uFill>
                <a:latin typeface="Tahoma" panose="020B0604030504040204" pitchFamily="34" charset="0"/>
                <a:ea typeface="Tahoma" panose="020B0604030504040204" pitchFamily="34" charset="0"/>
              </a:rPr>
            </a:br>
            <a:endParaRPr lang="en-US" dirty="0"/>
          </a:p>
        </p:txBody>
      </p:sp>
    </p:spTree>
    <p:extLst>
      <p:ext uri="{BB962C8B-B14F-4D97-AF65-F5344CB8AC3E}">
        <p14:creationId xmlns:p14="http://schemas.microsoft.com/office/powerpoint/2010/main" val="69178117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29DF9-4DA6-49F5-8F48-3336A0577FCF}"/>
              </a:ext>
            </a:extLst>
          </p:cNvPr>
          <p:cNvSpPr>
            <a:spLocks noGrp="1"/>
          </p:cNvSpPr>
          <p:nvPr>
            <p:ph type="title"/>
          </p:nvPr>
        </p:nvSpPr>
        <p:spPr>
          <a:xfrm>
            <a:off x="2592924" y="145143"/>
            <a:ext cx="8911687" cy="6545943"/>
          </a:xfrm>
        </p:spPr>
        <p:txBody>
          <a:bodyPr>
            <a:normAutofit/>
          </a:bodyPr>
          <a:lstStyle/>
          <a:p>
            <a:r>
              <a:rPr lang="en-US" sz="2800" dirty="0">
                <a:latin typeface="Calibri" panose="020F0502020204030204" pitchFamily="34" charset="0"/>
                <a:cs typeface="Calibri" panose="020F0502020204030204" pitchFamily="34" charset="0"/>
              </a:rPr>
              <a:t>                                Basic Guidelines (Cont.):</a:t>
            </a:r>
            <a:br>
              <a:rPr lang="en-US" sz="2800" dirty="0">
                <a:latin typeface="Calibri" panose="020F0502020204030204" pitchFamily="34" charset="0"/>
                <a:cs typeface="Calibri" panose="020F0502020204030204" pitchFamily="34" charset="0"/>
              </a:rPr>
            </a:br>
            <a:r>
              <a:rPr lang="en-US" sz="2800" dirty="0">
                <a:latin typeface="Calibri" panose="020F0502020204030204" pitchFamily="34" charset="0"/>
                <a:cs typeface="Calibri" panose="020F0502020204030204" pitchFamily="34" charset="0"/>
              </a:rPr>
              <a:t> </a:t>
            </a:r>
            <a:br>
              <a:rPr lang="en-US" sz="2800" dirty="0">
                <a:latin typeface="Calibri" panose="020F0502020204030204" pitchFamily="34" charset="0"/>
                <a:cs typeface="Calibri" panose="020F0502020204030204" pitchFamily="34" charset="0"/>
              </a:rPr>
            </a:br>
            <a:r>
              <a:rPr lang="en-US" sz="2800" dirty="0">
                <a:latin typeface="Calibri" panose="020F0502020204030204" pitchFamily="34" charset="0"/>
                <a:cs typeface="Calibri" panose="020F0502020204030204" pitchFamily="34" charset="0"/>
              </a:rPr>
              <a:t>*Make no inferences that one duty is of greater or lesser significance than other tasks</a:t>
            </a:r>
            <a:br>
              <a:rPr lang="en-US" sz="2800" dirty="0">
                <a:latin typeface="Calibri" panose="020F0502020204030204" pitchFamily="34" charset="0"/>
                <a:cs typeface="Calibri" panose="020F0502020204030204" pitchFamily="34" charset="0"/>
              </a:rPr>
            </a:br>
            <a:br>
              <a:rPr lang="en-US" sz="2800" dirty="0">
                <a:latin typeface="Calibri" panose="020F0502020204030204" pitchFamily="34" charset="0"/>
                <a:cs typeface="Calibri" panose="020F0502020204030204" pitchFamily="34" charset="0"/>
              </a:rPr>
            </a:br>
            <a:r>
              <a:rPr lang="en-US" sz="2800" dirty="0">
                <a:latin typeface="Calibri" panose="020F0502020204030204" pitchFamily="34" charset="0"/>
                <a:cs typeface="Calibri" panose="020F0502020204030204" pitchFamily="34" charset="0"/>
              </a:rPr>
              <a:t>*Written reports are to be submitted for all assignments</a:t>
            </a:r>
            <a:br>
              <a:rPr lang="en-US" sz="2800" dirty="0">
                <a:latin typeface="Calibri" panose="020F0502020204030204" pitchFamily="34" charset="0"/>
                <a:cs typeface="Calibri" panose="020F0502020204030204" pitchFamily="34" charset="0"/>
              </a:rPr>
            </a:br>
            <a:br>
              <a:rPr lang="en-US" sz="2800" dirty="0">
                <a:latin typeface="Calibri" panose="020F0502020204030204" pitchFamily="34" charset="0"/>
                <a:cs typeface="Calibri" panose="020F0502020204030204" pitchFamily="34" charset="0"/>
              </a:rPr>
            </a:br>
            <a:r>
              <a:rPr lang="en-US" sz="2800" dirty="0">
                <a:latin typeface="Calibri" panose="020F0502020204030204" pitchFamily="34" charset="0"/>
                <a:cs typeface="Calibri" panose="020F0502020204030204" pitchFamily="34" charset="0"/>
              </a:rPr>
              <a:t>*For major or complicated crime scenes searches, establish an area in a separate location for communication and decision-making</a:t>
            </a:r>
            <a:br>
              <a:rPr lang="en-US" sz="2800" dirty="0">
                <a:latin typeface="Calibri" panose="020F0502020204030204" pitchFamily="34" charset="0"/>
                <a:cs typeface="Calibri" panose="020F0502020204030204" pitchFamily="34" charset="0"/>
              </a:rPr>
            </a:br>
            <a:br>
              <a:rPr lang="en-US" sz="2800" dirty="0">
                <a:latin typeface="Calibri" panose="020F0502020204030204" pitchFamily="34" charset="0"/>
                <a:cs typeface="Calibri" panose="020F0502020204030204" pitchFamily="34" charset="0"/>
              </a:rPr>
            </a:br>
            <a:r>
              <a:rPr lang="en-US" sz="2800" dirty="0">
                <a:latin typeface="Calibri" panose="020F0502020204030204" pitchFamily="34" charset="0"/>
                <a:cs typeface="Calibri" panose="020F0502020204030204" pitchFamily="34" charset="0"/>
              </a:rPr>
              <a:t>*Ensure that agreements with all agencies in multi-jurisdictional crime scene searches are coordinated</a:t>
            </a:r>
            <a:br>
              <a:rPr lang="en-US" sz="2400" dirty="0"/>
            </a:br>
            <a:endParaRPr lang="en-US" sz="2400" dirty="0"/>
          </a:p>
        </p:txBody>
      </p:sp>
    </p:spTree>
    <p:extLst>
      <p:ext uri="{BB962C8B-B14F-4D97-AF65-F5344CB8AC3E}">
        <p14:creationId xmlns:p14="http://schemas.microsoft.com/office/powerpoint/2010/main" val="262348754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D9838-2DF0-4F9C-879A-6C96850B7330}"/>
              </a:ext>
            </a:extLst>
          </p:cNvPr>
          <p:cNvSpPr>
            <a:spLocks noGrp="1"/>
          </p:cNvSpPr>
          <p:nvPr>
            <p:ph type="title"/>
          </p:nvPr>
        </p:nvSpPr>
        <p:spPr>
          <a:xfrm>
            <a:off x="2592924" y="624109"/>
            <a:ext cx="8911687" cy="5515433"/>
          </a:xfrm>
        </p:spPr>
        <p:txBody>
          <a:bodyPr>
            <a:normAutofit/>
          </a:bodyPr>
          <a:lstStyle/>
          <a:p>
            <a:pPr algn="ctr"/>
            <a:br>
              <a:rPr lang="en-US" sz="4000" dirty="0">
                <a:solidFill>
                  <a:srgbClr val="000000"/>
                </a:solidFill>
                <a:effectLst/>
                <a:latin typeface="Arial" panose="020B0604020202020204" pitchFamily="34" charset="0"/>
                <a:ea typeface="Tahoma" panose="020B0604030504040204" pitchFamily="34" charset="0"/>
              </a:rPr>
            </a:br>
            <a:br>
              <a:rPr lang="en-US" sz="4000" dirty="0">
                <a:solidFill>
                  <a:srgbClr val="000000"/>
                </a:solidFill>
                <a:effectLst/>
                <a:latin typeface="Arial" panose="020B0604020202020204" pitchFamily="34" charset="0"/>
                <a:ea typeface="Tahoma" panose="020B0604030504040204" pitchFamily="34" charset="0"/>
              </a:rPr>
            </a:br>
            <a:br>
              <a:rPr lang="en-US" sz="4000" dirty="0">
                <a:solidFill>
                  <a:srgbClr val="000000"/>
                </a:solidFill>
                <a:effectLst/>
                <a:latin typeface="Arial" panose="020B0604020202020204" pitchFamily="34" charset="0"/>
                <a:ea typeface="Tahoma" panose="020B0604030504040204" pitchFamily="34" charset="0"/>
              </a:rPr>
            </a:br>
            <a:r>
              <a:rPr lang="en-US" sz="5400" dirty="0">
                <a:solidFill>
                  <a:srgbClr val="000000"/>
                </a:solidFill>
                <a:effectLst/>
                <a:latin typeface="Arial" panose="020B0604020202020204" pitchFamily="34" charset="0"/>
                <a:ea typeface="Tahoma" panose="020B0604030504040204" pitchFamily="34" charset="0"/>
              </a:rPr>
              <a:t>The student will be able to list the various types of search methods</a:t>
            </a:r>
            <a:endParaRPr lang="en-US" sz="5400" dirty="0"/>
          </a:p>
        </p:txBody>
      </p:sp>
    </p:spTree>
    <p:extLst>
      <p:ext uri="{BB962C8B-B14F-4D97-AF65-F5344CB8AC3E}">
        <p14:creationId xmlns:p14="http://schemas.microsoft.com/office/powerpoint/2010/main" val="341033512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a:hlinkClick r:id="" action="ppaction://media"/>
            <a:extLst>
              <a:ext uri="{FF2B5EF4-FFF2-40B4-BE49-F238E27FC236}">
                <a16:creationId xmlns:a16="http://schemas.microsoft.com/office/drawing/2014/main" id="{06909994-7721-4C47-BEF0-67F008C0A3FC}"/>
              </a:ext>
            </a:extLst>
          </p:cNvPr>
          <p:cNvPicPr>
            <a:picLocks noGrp="1" noRot="1" noChangeAspect="1"/>
          </p:cNvPicPr>
          <p:nvPr>
            <p:ph idx="1"/>
            <a:videoFile r:link="rId1"/>
          </p:nvPr>
        </p:nvPicPr>
        <p:blipFill>
          <a:blip r:embed="rId3"/>
          <a:stretch>
            <a:fillRect/>
          </a:stretch>
        </p:blipFill>
        <p:spPr>
          <a:xfrm>
            <a:off x="1714500" y="654627"/>
            <a:ext cx="9829800" cy="5392882"/>
          </a:xfrm>
          <a:prstGeom prst="rect">
            <a:avLst/>
          </a:prstGeom>
        </p:spPr>
      </p:pic>
    </p:spTree>
    <p:extLst>
      <p:ext uri="{BB962C8B-B14F-4D97-AF65-F5344CB8AC3E}">
        <p14:creationId xmlns:p14="http://schemas.microsoft.com/office/powerpoint/2010/main" val="184263040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54948-EFF6-4853-97D6-A61FBF443C68}"/>
              </a:ext>
            </a:extLst>
          </p:cNvPr>
          <p:cNvSpPr>
            <a:spLocks noGrp="1"/>
          </p:cNvSpPr>
          <p:nvPr>
            <p:ph type="title"/>
          </p:nvPr>
        </p:nvSpPr>
        <p:spPr>
          <a:xfrm>
            <a:off x="2592924" y="228600"/>
            <a:ext cx="8911687" cy="6452756"/>
          </a:xfrm>
        </p:spPr>
        <p:txBody>
          <a:bodyPr>
            <a:normAutofit fontScale="90000"/>
          </a:bodyPr>
          <a:lstStyle/>
          <a:p>
            <a:pPr marL="0" marR="0">
              <a:spcBef>
                <a:spcPts val="0"/>
              </a:spcBef>
              <a:spcAft>
                <a:spcPts val="0"/>
              </a:spcAft>
            </a:pPr>
            <a:r>
              <a:rPr lang="en-US" sz="2000" b="1" dirty="0">
                <a:latin typeface="Calibri" panose="020F0502020204030204" pitchFamily="34" charset="0"/>
                <a:ea typeface="Times New Roman" panose="02020603050405020304" pitchFamily="18" charset="0"/>
                <a:cs typeface="Times New Roman" panose="02020603050405020304" pitchFamily="18" charset="0"/>
              </a:rPr>
              <a:t>                                     </a:t>
            </a:r>
            <a:r>
              <a:rPr lang="en-US" sz="3100" b="1" u="sng" dirty="0">
                <a:effectLst/>
                <a:latin typeface="Calibri" panose="020F0502020204030204" pitchFamily="34" charset="0"/>
                <a:ea typeface="Times New Roman" panose="02020603050405020304" pitchFamily="18" charset="0"/>
                <a:cs typeface="Times New Roman" panose="02020603050405020304" pitchFamily="18" charset="0"/>
              </a:rPr>
              <a:t>Methods of Crime Scene Search</a:t>
            </a:r>
            <a:br>
              <a:rPr lang="en-US" sz="3100" b="1" u="sng" dirty="0">
                <a:effectLst/>
                <a:latin typeface="Calibri" panose="020F0502020204030204" pitchFamily="34" charset="0"/>
                <a:ea typeface="Times New Roman" panose="02020603050405020304" pitchFamily="18" charset="0"/>
                <a:cs typeface="Times New Roman" panose="02020603050405020304" pitchFamily="18" charset="0"/>
              </a:rPr>
            </a:br>
            <a:br>
              <a:rPr lang="en-US" sz="2000" b="1" dirty="0">
                <a:effectLst/>
                <a:latin typeface="Palatino"/>
                <a:ea typeface="Times New Roman" panose="02020603050405020304" pitchFamily="18" charset="0"/>
                <a:cs typeface="Times New Roman" panose="02020603050405020304" pitchFamily="18" charset="0"/>
              </a:rPr>
            </a:br>
            <a:r>
              <a:rPr lang="en-US" sz="2000" b="1" dirty="0">
                <a:effectLst/>
                <a:latin typeface="Calibri" panose="020F0502020204030204" pitchFamily="34" charset="0"/>
                <a:ea typeface="Times New Roman" panose="02020603050405020304" pitchFamily="18" charset="0"/>
                <a:cs typeface="Times New Roman" panose="02020603050405020304" pitchFamily="18" charset="0"/>
              </a:rPr>
              <a:t> </a:t>
            </a:r>
            <a:br>
              <a:rPr lang="en-US" sz="2000" b="1" dirty="0">
                <a:effectLst/>
                <a:latin typeface="Palatino"/>
                <a:ea typeface="Times New Roman" panose="02020603050405020304" pitchFamily="18" charset="0"/>
                <a:cs typeface="Times New Roman" panose="02020603050405020304" pitchFamily="18" charset="0"/>
              </a:rPr>
            </a:br>
            <a:r>
              <a:rPr lang="en-US" sz="4000" u="sng" dirty="0">
                <a:effectLst/>
                <a:latin typeface="Calibri" panose="020F0502020204030204" pitchFamily="34" charset="0"/>
                <a:ea typeface="Times New Roman" panose="02020603050405020304" pitchFamily="18" charset="0"/>
                <a:cs typeface="Calibri" panose="020F0502020204030204" pitchFamily="34" charset="0"/>
              </a:rPr>
              <a:t>Point-to-point search</a:t>
            </a:r>
            <a:r>
              <a:rPr lang="en-US" sz="4000" dirty="0">
                <a:effectLst/>
                <a:latin typeface="Calibri" panose="020F0502020204030204" pitchFamily="34" charset="0"/>
                <a:ea typeface="Times New Roman" panose="02020603050405020304" pitchFamily="18" charset="0"/>
                <a:cs typeface="Calibri" panose="020F0502020204030204" pitchFamily="34" charset="0"/>
              </a:rPr>
              <a:t>:</a:t>
            </a:r>
            <a:br>
              <a:rPr lang="en-US" sz="4000" dirty="0">
                <a:effectLst/>
                <a:latin typeface="Calibri" panose="020F0502020204030204" pitchFamily="34" charset="0"/>
                <a:ea typeface="Times New Roman" panose="02020603050405020304" pitchFamily="18" charset="0"/>
                <a:cs typeface="Calibri" panose="020F0502020204030204" pitchFamily="34" charset="0"/>
              </a:rPr>
            </a:br>
            <a:br>
              <a:rPr lang="en-US" sz="4000" dirty="0">
                <a:effectLst/>
                <a:latin typeface="Calibri" panose="020F0502020204030204" pitchFamily="34" charset="0"/>
                <a:ea typeface="Times New Roman" panose="02020603050405020304" pitchFamily="18" charset="0"/>
                <a:cs typeface="Calibri" panose="020F0502020204030204" pitchFamily="34" charset="0"/>
              </a:rPr>
            </a:br>
            <a:r>
              <a:rPr lang="en-US" sz="4000" dirty="0">
                <a:effectLst/>
                <a:latin typeface="Calibri" panose="020F0502020204030204" pitchFamily="34" charset="0"/>
                <a:ea typeface="Times New Roman" panose="02020603050405020304" pitchFamily="18" charset="0"/>
                <a:cs typeface="Calibri" panose="020F0502020204030204" pitchFamily="34" charset="0"/>
              </a:rPr>
              <a:t>This method can be used as a preliminary step in evaluating the scene.</a:t>
            </a:r>
            <a:br>
              <a:rPr lang="en-US" sz="4000" dirty="0">
                <a:effectLst/>
                <a:latin typeface="Calibri" panose="020F0502020204030204" pitchFamily="34" charset="0"/>
                <a:ea typeface="Times New Roman" panose="02020603050405020304" pitchFamily="18" charset="0"/>
                <a:cs typeface="Calibri" panose="020F0502020204030204" pitchFamily="34" charset="0"/>
              </a:rPr>
            </a:br>
            <a:r>
              <a:rPr lang="en-US" sz="4000" dirty="0">
                <a:effectLst/>
                <a:latin typeface="Calibri" panose="020F0502020204030204" pitchFamily="34" charset="0"/>
                <a:ea typeface="Times New Roman" panose="02020603050405020304" pitchFamily="18" charset="0"/>
                <a:cs typeface="Calibri" panose="020F0502020204030204" pitchFamily="34" charset="0"/>
              </a:rPr>
              <a:t>Some of the disadvantages of this method are:</a:t>
            </a:r>
            <a:br>
              <a:rPr lang="en-US" sz="4000" dirty="0">
                <a:effectLst/>
                <a:latin typeface="Calibri" panose="020F0502020204030204" pitchFamily="34" charset="0"/>
                <a:ea typeface="Times New Roman" panose="02020603050405020304" pitchFamily="18" charset="0"/>
                <a:cs typeface="Calibri" panose="020F0502020204030204" pitchFamily="34" charset="0"/>
              </a:rPr>
            </a:br>
            <a:r>
              <a:rPr lang="en-US" sz="4000" dirty="0">
                <a:effectLst/>
                <a:latin typeface="Calibri" panose="020F0502020204030204" pitchFamily="34" charset="0"/>
                <a:ea typeface="Times New Roman" panose="02020603050405020304" pitchFamily="18" charset="0"/>
                <a:cs typeface="Calibri" panose="020F0502020204030204" pitchFamily="34" charset="0"/>
              </a:rPr>
              <a:t>It is often disorganized</a:t>
            </a:r>
            <a:br>
              <a:rPr lang="en-US" sz="4000" dirty="0">
                <a:effectLst/>
                <a:latin typeface="Calibri" panose="020F0502020204030204" pitchFamily="34" charset="0"/>
                <a:ea typeface="Times New Roman" panose="02020603050405020304" pitchFamily="18" charset="0"/>
                <a:cs typeface="Calibri" panose="020F0502020204030204" pitchFamily="34" charset="0"/>
              </a:rPr>
            </a:br>
            <a:r>
              <a:rPr lang="en-US" sz="4000" dirty="0">
                <a:effectLst/>
                <a:latin typeface="Calibri" panose="020F0502020204030204" pitchFamily="34" charset="0"/>
                <a:ea typeface="Times New Roman" panose="02020603050405020304" pitchFamily="18" charset="0"/>
                <a:cs typeface="Calibri" panose="020F0502020204030204" pitchFamily="34" charset="0"/>
              </a:rPr>
              <a:t>Trace of evidence may be overlooked.</a:t>
            </a:r>
            <a:br>
              <a:rPr lang="en-US" sz="4000" dirty="0">
                <a:effectLst/>
                <a:latin typeface="Calibri" panose="020F0502020204030204" pitchFamily="34" charset="0"/>
                <a:ea typeface="Times New Roman" panose="02020603050405020304" pitchFamily="18" charset="0"/>
                <a:cs typeface="Calibri" panose="020F0502020204030204" pitchFamily="34" charset="0"/>
              </a:rPr>
            </a:br>
            <a:r>
              <a:rPr lang="en-US" sz="4000" dirty="0">
                <a:effectLst/>
                <a:latin typeface="Calibri" panose="020F0502020204030204" pitchFamily="34" charset="0"/>
                <a:ea typeface="Times New Roman" panose="02020603050405020304" pitchFamily="18" charset="0"/>
                <a:cs typeface="Calibri" panose="020F0502020204030204" pitchFamily="34" charset="0"/>
              </a:rPr>
              <a:t>Others at the scene may feel that when this method of search is completed, they are then free to invade the scene.</a:t>
            </a:r>
            <a:br>
              <a:rPr lang="en-US" sz="2700" b="1" dirty="0">
                <a:effectLst/>
                <a:latin typeface="Calibri" panose="020F0502020204030204" pitchFamily="34" charset="0"/>
                <a:ea typeface="Times New Roman" panose="02020603050405020304" pitchFamily="18" charset="0"/>
                <a:cs typeface="Calibri" panose="020F0502020204030204" pitchFamily="34" charset="0"/>
              </a:rPr>
            </a:br>
            <a:br>
              <a:rPr lang="en-US" sz="2700" b="1" dirty="0">
                <a:effectLst/>
                <a:latin typeface="Calibri" panose="020F0502020204030204" pitchFamily="34" charset="0"/>
                <a:ea typeface="Times New Roman" panose="02020603050405020304" pitchFamily="18" charset="0"/>
                <a:cs typeface="Calibri" panose="020F0502020204030204" pitchFamily="34" charset="0"/>
              </a:rPr>
            </a:br>
            <a:br>
              <a:rPr lang="en-US" sz="2000" b="1" dirty="0">
                <a:effectLst/>
                <a:latin typeface="Palatino"/>
                <a:ea typeface="Times New Roman" panose="02020603050405020304" pitchFamily="18" charset="0"/>
                <a:cs typeface="Times New Roman" panose="02020603050405020304" pitchFamily="18" charset="0"/>
              </a:rPr>
            </a:br>
            <a:r>
              <a:rPr lang="en-US" sz="2000" b="1" dirty="0">
                <a:effectLst/>
                <a:latin typeface="Calibri" panose="020F0502020204030204" pitchFamily="34" charset="0"/>
                <a:ea typeface="Times New Roman" panose="02020603050405020304" pitchFamily="18" charset="0"/>
                <a:cs typeface="Times New Roman" panose="02020603050405020304" pitchFamily="18" charset="0"/>
              </a:rPr>
              <a:t> </a:t>
            </a:r>
            <a:br>
              <a:rPr lang="en-US" sz="2000" b="1" dirty="0">
                <a:effectLst/>
                <a:latin typeface="Palatino"/>
                <a:ea typeface="Times New Roman" panose="02020603050405020304" pitchFamily="18" charset="0"/>
                <a:cs typeface="Times New Roman" panose="02020603050405020304" pitchFamily="18" charset="0"/>
              </a:rPr>
            </a:br>
            <a:br>
              <a:rPr lang="en-US" sz="1200" dirty="0">
                <a:effectLst/>
                <a:latin typeface="Palatino"/>
                <a:ea typeface="Times New Roman" panose="02020603050405020304" pitchFamily="18" charset="0"/>
                <a:cs typeface="Times New Roman" panose="02020603050405020304" pitchFamily="18" charset="0"/>
              </a:rPr>
            </a:br>
            <a:endParaRPr lang="en-US" dirty="0"/>
          </a:p>
        </p:txBody>
      </p:sp>
    </p:spTree>
    <p:extLst>
      <p:ext uri="{BB962C8B-B14F-4D97-AF65-F5344CB8AC3E}">
        <p14:creationId xmlns:p14="http://schemas.microsoft.com/office/powerpoint/2010/main" val="13633865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D32FA-995C-45AC-B283-D2D567E930C4}"/>
              </a:ext>
            </a:extLst>
          </p:cNvPr>
          <p:cNvSpPr>
            <a:spLocks noGrp="1"/>
          </p:cNvSpPr>
          <p:nvPr>
            <p:ph type="title"/>
          </p:nvPr>
        </p:nvSpPr>
        <p:spPr>
          <a:xfrm>
            <a:off x="2592924" y="624109"/>
            <a:ext cx="8911687" cy="5859817"/>
          </a:xfrm>
        </p:spPr>
        <p:txBody>
          <a:bodyPr>
            <a:normAutofit fontScale="90000"/>
          </a:bodyPr>
          <a:lstStyle/>
          <a:p>
            <a:r>
              <a:rPr lang="en-US" dirty="0">
                <a:latin typeface="Calibri" panose="020F0502020204030204" pitchFamily="34" charset="0"/>
                <a:cs typeface="Calibri" panose="020F0502020204030204" pitchFamily="34" charset="0"/>
              </a:rPr>
              <a:t>       (Point-to-Point Search Cont.)</a:t>
            </a:r>
            <a:br>
              <a:rPr lang="en-US" dirty="0">
                <a:latin typeface="Calibri" panose="020F0502020204030204" pitchFamily="34" charset="0"/>
                <a:cs typeface="Calibri" panose="020F0502020204030204" pitchFamily="34" charset="0"/>
              </a:rPr>
            </a:br>
            <a:br>
              <a:rPr lang="en-US" dirty="0">
                <a:latin typeface="Calibri" panose="020F0502020204030204" pitchFamily="34" charset="0"/>
                <a:cs typeface="Calibri" panose="020F0502020204030204" pitchFamily="34" charset="0"/>
              </a:rPr>
            </a:br>
            <a:r>
              <a:rPr lang="en-US" dirty="0">
                <a:latin typeface="Calibri" panose="020F0502020204030204" pitchFamily="34" charset="0"/>
                <a:ea typeface="Times New Roman" panose="02020603050405020304" pitchFamily="18" charset="0"/>
                <a:cs typeface="Calibri" panose="020F0502020204030204" pitchFamily="34" charset="0"/>
              </a:rPr>
              <a:t> Description: Move in order of appearance of evidence, as follows:</a:t>
            </a:r>
            <a:br>
              <a:rPr lang="en-US" dirty="0">
                <a:latin typeface="Calibri" panose="020F0502020204030204" pitchFamily="34" charset="0"/>
                <a:ea typeface="Times New Roman" panose="02020603050405020304" pitchFamily="18" charset="0"/>
                <a:cs typeface="Calibri" panose="020F0502020204030204" pitchFamily="34" charset="0"/>
              </a:rPr>
            </a:br>
            <a:br>
              <a:rPr lang="en-US" dirty="0">
                <a:latin typeface="Calibri" panose="020F0502020204030204" pitchFamily="34" charset="0"/>
                <a:ea typeface="Times New Roman" panose="02020603050405020304" pitchFamily="18" charset="0"/>
                <a:cs typeface="Calibri" panose="020F0502020204030204" pitchFamily="34" charset="0"/>
              </a:rPr>
            </a:br>
            <a:r>
              <a:rPr lang="en-US" dirty="0">
                <a:latin typeface="Calibri" panose="020F0502020204030204" pitchFamily="34" charset="0"/>
                <a:ea typeface="Times New Roman" panose="02020603050405020304" pitchFamily="18" charset="0"/>
                <a:cs typeface="Calibri" panose="020F0502020204030204" pitchFamily="34" charset="0"/>
              </a:rPr>
              <a:t>First item of evidence at the scene to second item.</a:t>
            </a:r>
            <a:br>
              <a:rPr lang="en-US" dirty="0">
                <a:latin typeface="Calibri" panose="020F0502020204030204" pitchFamily="34" charset="0"/>
                <a:ea typeface="Times New Roman" panose="02020603050405020304" pitchFamily="18" charset="0"/>
                <a:cs typeface="Calibri" panose="020F0502020204030204" pitchFamily="34" charset="0"/>
              </a:rPr>
            </a:br>
            <a:br>
              <a:rPr lang="en-US" dirty="0">
                <a:latin typeface="Calibri" panose="020F0502020204030204" pitchFamily="34" charset="0"/>
                <a:ea typeface="Times New Roman" panose="02020603050405020304" pitchFamily="18" charset="0"/>
                <a:cs typeface="Calibri" panose="020F0502020204030204" pitchFamily="34" charset="0"/>
              </a:rPr>
            </a:br>
            <a:r>
              <a:rPr lang="en-US" dirty="0">
                <a:latin typeface="Calibri" panose="020F0502020204030204" pitchFamily="34" charset="0"/>
                <a:ea typeface="Times New Roman" panose="02020603050405020304" pitchFamily="18" charset="0"/>
                <a:cs typeface="Calibri" panose="020F0502020204030204" pitchFamily="34" charset="0"/>
              </a:rPr>
              <a:t>Second item of evidence at the scene to the third item.</a:t>
            </a:r>
            <a:br>
              <a:rPr lang="en-US" dirty="0">
                <a:latin typeface="Calibri" panose="020F0502020204030204" pitchFamily="34" charset="0"/>
                <a:ea typeface="Times New Roman" panose="02020603050405020304" pitchFamily="18" charset="0"/>
                <a:cs typeface="Calibri" panose="020F0502020204030204" pitchFamily="34" charset="0"/>
              </a:rPr>
            </a:br>
            <a:br>
              <a:rPr lang="en-US" dirty="0">
                <a:latin typeface="Calibri" panose="020F0502020204030204" pitchFamily="34" charset="0"/>
                <a:ea typeface="Times New Roman" panose="02020603050405020304" pitchFamily="18" charset="0"/>
                <a:cs typeface="Calibri" panose="020F0502020204030204" pitchFamily="34" charset="0"/>
              </a:rPr>
            </a:br>
            <a:r>
              <a:rPr lang="en-US" dirty="0">
                <a:latin typeface="Calibri" panose="020F0502020204030204" pitchFamily="34" charset="0"/>
                <a:ea typeface="Times New Roman" panose="02020603050405020304" pitchFamily="18" charset="0"/>
                <a:cs typeface="Calibri" panose="020F0502020204030204" pitchFamily="34" charset="0"/>
              </a:rPr>
              <a:t>Move like this until all evidence is covered. </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039543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03001-230F-4D76-ACD9-A22EF1909035}"/>
              </a:ext>
            </a:extLst>
          </p:cNvPr>
          <p:cNvSpPr>
            <a:spLocks noGrp="1"/>
          </p:cNvSpPr>
          <p:nvPr>
            <p:ph type="title"/>
          </p:nvPr>
        </p:nvSpPr>
        <p:spPr>
          <a:xfrm>
            <a:off x="2592924" y="624109"/>
            <a:ext cx="8911687" cy="5651999"/>
          </a:xfrm>
        </p:spPr>
        <p:txBody>
          <a:bodyPr>
            <a:normAutofit fontScale="90000"/>
          </a:bodyPr>
          <a:lstStyle/>
          <a:p>
            <a:r>
              <a:rPr lang="en-US" sz="4400" u="sng" dirty="0">
                <a:latin typeface="Calibri" panose="020F0502020204030204" pitchFamily="34" charset="0"/>
                <a:ea typeface="Times New Roman" panose="02020603050405020304" pitchFamily="18" charset="0"/>
                <a:cs typeface="Calibri" panose="020F0502020204030204" pitchFamily="34" charset="0"/>
              </a:rPr>
              <a:t>Strip search (thorough):</a:t>
            </a:r>
            <a:br>
              <a:rPr lang="en-US" sz="4400" u="sng" dirty="0">
                <a:latin typeface="Calibri" panose="020F0502020204030204" pitchFamily="34" charset="0"/>
                <a:ea typeface="Times New Roman" panose="02020603050405020304" pitchFamily="18" charset="0"/>
                <a:cs typeface="Calibri" panose="020F0502020204030204" pitchFamily="34" charset="0"/>
              </a:rPr>
            </a:br>
            <a:br>
              <a:rPr lang="en-US" sz="4400" dirty="0">
                <a:latin typeface="Calibri" panose="020F0502020204030204" pitchFamily="34" charset="0"/>
                <a:ea typeface="Times New Roman" panose="02020603050405020304" pitchFamily="18" charset="0"/>
                <a:cs typeface="Calibri" panose="020F0502020204030204" pitchFamily="34" charset="0"/>
              </a:rPr>
            </a:br>
            <a:r>
              <a:rPr lang="en-US" sz="4400" dirty="0">
                <a:latin typeface="Calibri" panose="020F0502020204030204" pitchFamily="34" charset="0"/>
                <a:ea typeface="Times New Roman" panose="02020603050405020304" pitchFamily="18" charset="0"/>
                <a:cs typeface="Calibri" panose="020F0502020204030204" pitchFamily="34" charset="0"/>
              </a:rPr>
              <a:t>This method, in both the double and single form, is among the most effective for outside searches.  Stakes and lines are useful in setting up lanes.  Natural landmarks may be used as borders</a:t>
            </a:r>
            <a:br>
              <a:rPr lang="en-US" sz="4400" dirty="0">
                <a:latin typeface="Calibri" panose="020F0502020204030204" pitchFamily="34" charset="0"/>
                <a:ea typeface="Times New Roman" panose="02020603050405020304" pitchFamily="18" charset="0"/>
                <a:cs typeface="Calibri" panose="020F0502020204030204" pitchFamily="34" charset="0"/>
              </a:rPr>
            </a:br>
            <a:r>
              <a:rPr lang="en-US" sz="4400" dirty="0">
                <a:latin typeface="Calibri" panose="020F0502020204030204" pitchFamily="34" charset="0"/>
                <a:ea typeface="Times New Roman" panose="02020603050405020304" pitchFamily="18" charset="0"/>
                <a:cs typeface="Calibri" panose="020F0502020204030204" pitchFamily="34" charset="0"/>
              </a:rPr>
              <a:t> </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8286480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313BF-1462-4C82-A2D7-C7F051C86C1F}"/>
              </a:ext>
            </a:extLst>
          </p:cNvPr>
          <p:cNvSpPr>
            <a:spLocks noGrp="1"/>
          </p:cNvSpPr>
          <p:nvPr>
            <p:ph type="title"/>
          </p:nvPr>
        </p:nvSpPr>
        <p:spPr>
          <a:xfrm>
            <a:off x="2592924" y="624110"/>
            <a:ext cx="8911687" cy="6233890"/>
          </a:xfrm>
        </p:spPr>
        <p:txBody>
          <a:bodyPr>
            <a:normAutofit fontScale="90000"/>
          </a:bodyPr>
          <a:lstStyle/>
          <a:p>
            <a:r>
              <a:rPr lang="en-US" sz="4000" dirty="0">
                <a:effectLst/>
                <a:latin typeface="Calibri" panose="020F0502020204030204" pitchFamily="34" charset="0"/>
                <a:ea typeface="Times New Roman" panose="02020603050405020304" pitchFamily="18" charset="0"/>
                <a:cs typeface="Calibri" panose="020F0502020204030204" pitchFamily="34" charset="0"/>
              </a:rPr>
              <a:t>      </a:t>
            </a:r>
            <a:r>
              <a:rPr lang="en-US" sz="4000" u="sng" dirty="0">
                <a:effectLst/>
                <a:latin typeface="Calibri" panose="020F0502020204030204" pitchFamily="34" charset="0"/>
                <a:ea typeface="Times New Roman" panose="02020603050405020304" pitchFamily="18" charset="0"/>
                <a:cs typeface="Calibri" panose="020F0502020204030204" pitchFamily="34" charset="0"/>
              </a:rPr>
              <a:t>Methods of Crime Scene Search (Cont.)</a:t>
            </a:r>
            <a:br>
              <a:rPr lang="en-US" sz="4000" u="sng" dirty="0">
                <a:effectLst/>
                <a:latin typeface="Calibri" panose="020F0502020204030204" pitchFamily="34" charset="0"/>
                <a:ea typeface="Times New Roman" panose="02020603050405020304" pitchFamily="18" charset="0"/>
                <a:cs typeface="Calibri" panose="020F0502020204030204" pitchFamily="34" charset="0"/>
              </a:rPr>
            </a:br>
            <a:br>
              <a:rPr lang="en-US" sz="4000" u="sng" dirty="0">
                <a:effectLst/>
                <a:latin typeface="Calibri" panose="020F0502020204030204" pitchFamily="34" charset="0"/>
                <a:ea typeface="Times New Roman" panose="02020603050405020304" pitchFamily="18" charset="0"/>
                <a:cs typeface="Calibri" panose="020F0502020204030204" pitchFamily="34" charset="0"/>
              </a:rPr>
            </a:br>
            <a:r>
              <a:rPr lang="en-US" sz="4000" u="sng" dirty="0">
                <a:effectLst/>
                <a:latin typeface="Calibri" panose="020F0502020204030204" pitchFamily="34" charset="0"/>
                <a:ea typeface="Times New Roman" panose="02020603050405020304" pitchFamily="18" charset="0"/>
                <a:cs typeface="Calibri" panose="020F0502020204030204" pitchFamily="34" charset="0"/>
              </a:rPr>
              <a:t>Grid search</a:t>
            </a:r>
            <a:br>
              <a:rPr lang="en-US" sz="4000" dirty="0">
                <a:effectLst/>
                <a:latin typeface="Calibri" panose="020F0502020204030204" pitchFamily="34" charset="0"/>
                <a:ea typeface="Times New Roman" panose="02020603050405020304" pitchFamily="18" charset="0"/>
                <a:cs typeface="Calibri" panose="020F0502020204030204" pitchFamily="34" charset="0"/>
              </a:rPr>
            </a:br>
            <a:r>
              <a:rPr lang="en-US" sz="4000" dirty="0">
                <a:effectLst/>
                <a:latin typeface="Calibri" panose="020F0502020204030204" pitchFamily="34" charset="0"/>
                <a:ea typeface="Times New Roman" panose="02020603050405020304" pitchFamily="18" charset="0"/>
                <a:cs typeface="Calibri" panose="020F0502020204030204" pitchFamily="34" charset="0"/>
              </a:rPr>
              <a:t> A variation of the strip or line search utilizing two compass directions. This type of search is useful for providing two views of the same area.</a:t>
            </a:r>
            <a:br>
              <a:rPr lang="en-US" sz="4000" dirty="0">
                <a:effectLst/>
                <a:latin typeface="Palatino"/>
                <a:ea typeface="Times New Roman" panose="02020603050405020304" pitchFamily="18" charset="0"/>
                <a:cs typeface="Times New Roman" panose="02020603050405020304" pitchFamily="18" charset="0"/>
              </a:rPr>
            </a:br>
            <a:r>
              <a:rPr lang="en-US" sz="4000" dirty="0">
                <a:effectLst/>
                <a:latin typeface="Calibri" panose="020F0502020204030204" pitchFamily="34" charset="0"/>
                <a:ea typeface="Times New Roman" panose="02020603050405020304" pitchFamily="18" charset="0"/>
                <a:cs typeface="Times New Roman" panose="02020603050405020304" pitchFamily="18" charset="0"/>
              </a:rPr>
              <a:t> </a:t>
            </a:r>
            <a:br>
              <a:rPr lang="en-US" sz="1800" b="1" dirty="0">
                <a:effectLst/>
                <a:latin typeface="Palatino"/>
                <a:ea typeface="Times New Roman" panose="02020603050405020304" pitchFamily="18" charset="0"/>
                <a:cs typeface="Times New Roman" panose="02020603050405020304" pitchFamily="18" charset="0"/>
              </a:rPr>
            </a:br>
            <a:br>
              <a:rPr lang="en-US" sz="1800" b="1" dirty="0">
                <a:effectLst/>
                <a:latin typeface="Palatino"/>
                <a:ea typeface="Times New Roman" panose="02020603050405020304" pitchFamily="18" charset="0"/>
                <a:cs typeface="Times New Roman" panose="02020603050405020304" pitchFamily="18" charset="0"/>
              </a:rPr>
            </a:br>
            <a:r>
              <a:rPr lang="en-US" sz="1800" b="1" u="none" strike="noStrike" dirty="0">
                <a:effectLst/>
                <a:latin typeface="Calibri" panose="020F0502020204030204" pitchFamily="34" charset="0"/>
                <a:ea typeface="Times New Roman" panose="02020603050405020304" pitchFamily="18" charset="0"/>
                <a:cs typeface="Times New Roman" panose="02020603050405020304" pitchFamily="18" charset="0"/>
              </a:rPr>
              <a:t> </a:t>
            </a:r>
            <a:br>
              <a:rPr lang="en-US" sz="1800" b="1" dirty="0">
                <a:effectLst/>
                <a:latin typeface="Palatino"/>
                <a:ea typeface="Times New Roman" panose="02020603050405020304" pitchFamily="18" charset="0"/>
                <a:cs typeface="Times New Roman" panose="02020603050405020304" pitchFamily="18" charset="0"/>
              </a:rPr>
            </a:br>
            <a:br>
              <a:rPr lang="en-US" sz="1800" b="1" dirty="0">
                <a:effectLst/>
                <a:latin typeface="Palatino"/>
                <a:ea typeface="Times New Roman" panose="02020603050405020304" pitchFamily="18" charset="0"/>
                <a:cs typeface="Times New Roman" panose="02020603050405020304" pitchFamily="18" charset="0"/>
              </a:rPr>
            </a:br>
            <a:br>
              <a:rPr lang="en-US" sz="3600" b="1" dirty="0">
                <a:effectLst/>
                <a:latin typeface="Palatino"/>
                <a:ea typeface="Times New Roman" panose="02020603050405020304" pitchFamily="18" charset="0"/>
                <a:cs typeface="Times New Roman" panose="02020603050405020304" pitchFamily="18" charset="0"/>
              </a:rPr>
            </a:br>
            <a:endParaRPr lang="en-US" b="1" dirty="0"/>
          </a:p>
        </p:txBody>
      </p:sp>
    </p:spTree>
    <p:extLst>
      <p:ext uri="{BB962C8B-B14F-4D97-AF65-F5344CB8AC3E}">
        <p14:creationId xmlns:p14="http://schemas.microsoft.com/office/powerpoint/2010/main" val="264795693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16F59-5242-4385-91B6-D9D3E2802734}"/>
              </a:ext>
            </a:extLst>
          </p:cNvPr>
          <p:cNvSpPr>
            <a:spLocks noGrp="1"/>
          </p:cNvSpPr>
          <p:nvPr>
            <p:ph type="title"/>
          </p:nvPr>
        </p:nvSpPr>
        <p:spPr>
          <a:xfrm>
            <a:off x="2592924" y="322119"/>
            <a:ext cx="8911687" cy="6161808"/>
          </a:xfrm>
        </p:spPr>
        <p:txBody>
          <a:bodyPr>
            <a:normAutofit/>
          </a:bodyPr>
          <a:lstStyle/>
          <a:p>
            <a:r>
              <a:rPr lang="en-US" sz="4400" u="sng" dirty="0">
                <a:latin typeface="Calibri" panose="020F0502020204030204" pitchFamily="34" charset="0"/>
                <a:ea typeface="Times New Roman" panose="02020603050405020304" pitchFamily="18" charset="0"/>
                <a:cs typeface="Calibri" panose="020F0502020204030204" pitchFamily="34" charset="0"/>
              </a:rPr>
              <a:t>Circular (Spiral or Concentric) Search</a:t>
            </a:r>
            <a:r>
              <a:rPr lang="en-US" sz="4400" dirty="0">
                <a:latin typeface="Calibri" panose="020F0502020204030204" pitchFamily="34" charset="0"/>
                <a:ea typeface="Times New Roman" panose="02020603050405020304" pitchFamily="18" charset="0"/>
                <a:cs typeface="Calibri" panose="020F0502020204030204" pitchFamily="34" charset="0"/>
              </a:rPr>
              <a:t>:</a:t>
            </a:r>
            <a:br>
              <a:rPr lang="en-US" sz="4400" dirty="0">
                <a:latin typeface="Calibri" panose="020F0502020204030204" pitchFamily="34" charset="0"/>
                <a:ea typeface="Times New Roman" panose="02020603050405020304" pitchFamily="18" charset="0"/>
                <a:cs typeface="Calibri" panose="020F0502020204030204" pitchFamily="34" charset="0"/>
              </a:rPr>
            </a:br>
            <a:br>
              <a:rPr lang="en-US" sz="4400" dirty="0">
                <a:latin typeface="Calibri" panose="020F0502020204030204" pitchFamily="34" charset="0"/>
                <a:ea typeface="Times New Roman" panose="02020603050405020304" pitchFamily="18" charset="0"/>
                <a:cs typeface="Calibri" panose="020F0502020204030204" pitchFamily="34" charset="0"/>
              </a:rPr>
            </a:br>
            <a:r>
              <a:rPr lang="en-US" sz="4400" dirty="0">
                <a:latin typeface="Calibri" panose="020F0502020204030204" pitchFamily="34" charset="0"/>
                <a:ea typeface="Times New Roman" panose="02020603050405020304" pitchFamily="18" charset="0"/>
                <a:cs typeface="Calibri" panose="020F0502020204030204" pitchFamily="34" charset="0"/>
              </a:rPr>
              <a:t>This type of search is useful when an item is missing from the center and the search must be conducted rapidly. The search may begin in the inside or the outside as the circumstances dictate.</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3379535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6B3A8-1B08-4BBC-9FD9-239D53C74783}"/>
              </a:ext>
            </a:extLst>
          </p:cNvPr>
          <p:cNvSpPr>
            <a:spLocks noGrp="1"/>
          </p:cNvSpPr>
          <p:nvPr>
            <p:ph type="title"/>
          </p:nvPr>
        </p:nvSpPr>
        <p:spPr>
          <a:xfrm>
            <a:off x="2592924" y="155864"/>
            <a:ext cx="8911687" cy="6286500"/>
          </a:xfrm>
        </p:spPr>
        <p:txBody>
          <a:bodyPr>
            <a:normAutofit fontScale="90000"/>
          </a:bodyPr>
          <a:lstStyle/>
          <a:p>
            <a:r>
              <a:rPr lang="en-US" sz="4000" u="sng" dirty="0">
                <a:latin typeface="Calibri" panose="020F0502020204030204" pitchFamily="34" charset="0"/>
                <a:ea typeface="Times New Roman" panose="02020603050405020304" pitchFamily="18" charset="0"/>
                <a:cs typeface="Times New Roman" panose="02020603050405020304" pitchFamily="18" charset="0"/>
              </a:rPr>
              <a:t>Quadrant, Sector or Zone Search</a:t>
            </a:r>
            <a:r>
              <a:rPr lang="en-US" sz="4000" dirty="0">
                <a:latin typeface="Calibri" panose="020F0502020204030204" pitchFamily="34" charset="0"/>
                <a:ea typeface="Times New Roman" panose="02020603050405020304" pitchFamily="18" charset="0"/>
                <a:cs typeface="Times New Roman" panose="02020603050405020304" pitchFamily="18" charset="0"/>
              </a:rPr>
              <a:t>:</a:t>
            </a:r>
            <a:br>
              <a:rPr lang="en-US" sz="4000" dirty="0">
                <a:latin typeface="Calibri" panose="020F0502020204030204" pitchFamily="34" charset="0"/>
                <a:ea typeface="Times New Roman" panose="02020603050405020304" pitchFamily="18" charset="0"/>
                <a:cs typeface="Times New Roman" panose="02020603050405020304" pitchFamily="18" charset="0"/>
              </a:rPr>
            </a:br>
            <a:br>
              <a:rPr lang="en-US" sz="4000" dirty="0">
                <a:latin typeface="Palatino"/>
                <a:ea typeface="Times New Roman" panose="02020603050405020304" pitchFamily="18" charset="0"/>
                <a:cs typeface="Times New Roman" panose="02020603050405020304" pitchFamily="18" charset="0"/>
              </a:rPr>
            </a:br>
            <a:r>
              <a:rPr lang="en-US" sz="4000" dirty="0">
                <a:latin typeface="Calibri" panose="020F0502020204030204" pitchFamily="34" charset="0"/>
                <a:ea typeface="Times New Roman" panose="02020603050405020304" pitchFamily="18" charset="0"/>
                <a:cs typeface="Times New Roman" panose="02020603050405020304" pitchFamily="18" charset="0"/>
              </a:rPr>
              <a:t>This type of search is effective for indoor and outdoor scenes that have regular patterns or defined borders. This type of search also permits different types of searches in the different sectors. Subdivide the scene into areas or sectors: </a:t>
            </a:r>
            <a:br>
              <a:rPr lang="en-US" sz="4000" dirty="0">
                <a:latin typeface="Palatino"/>
                <a:ea typeface="Times New Roman" panose="02020603050405020304" pitchFamily="18" charset="0"/>
                <a:cs typeface="Times New Roman" panose="02020603050405020304" pitchFamily="18" charset="0"/>
              </a:rPr>
            </a:br>
            <a:r>
              <a:rPr lang="en-US" sz="4000" dirty="0">
                <a:latin typeface="Calibri" panose="020F0502020204030204" pitchFamily="34" charset="0"/>
                <a:ea typeface="Times New Roman" panose="02020603050405020304" pitchFamily="18" charset="0"/>
                <a:cs typeface="Times New Roman" panose="02020603050405020304" pitchFamily="18" charset="0"/>
              </a:rPr>
              <a:t>A building into rooms</a:t>
            </a:r>
            <a:br>
              <a:rPr lang="en-US" sz="4000" dirty="0">
                <a:latin typeface="Palatino"/>
                <a:ea typeface="Times New Roman" panose="02020603050405020304" pitchFamily="18" charset="0"/>
                <a:cs typeface="Times New Roman" panose="02020603050405020304" pitchFamily="18" charset="0"/>
              </a:rPr>
            </a:br>
            <a:r>
              <a:rPr lang="en-US" sz="4000" dirty="0">
                <a:latin typeface="Calibri" panose="020F0502020204030204" pitchFamily="34" charset="0"/>
                <a:ea typeface="Times New Roman" panose="02020603050405020304" pitchFamily="18" charset="0"/>
                <a:cs typeface="Times New Roman" panose="02020603050405020304" pitchFamily="18" charset="0"/>
              </a:rPr>
              <a:t>A bookshelf into sections</a:t>
            </a:r>
            <a:br>
              <a:rPr lang="en-US" sz="4000" dirty="0">
                <a:latin typeface="Palatino"/>
                <a:ea typeface="Times New Roman" panose="02020603050405020304" pitchFamily="18" charset="0"/>
                <a:cs typeface="Times New Roman" panose="02020603050405020304" pitchFamily="18" charset="0"/>
              </a:rPr>
            </a:br>
            <a:r>
              <a:rPr lang="en-US" sz="4000" dirty="0">
                <a:latin typeface="Calibri" panose="020F0502020204030204" pitchFamily="34" charset="0"/>
                <a:ea typeface="Times New Roman" panose="02020603050405020304" pitchFamily="18" charset="0"/>
                <a:cs typeface="Times New Roman" panose="02020603050405020304" pitchFamily="18" charset="0"/>
              </a:rPr>
              <a:t>A vehicle into sections</a:t>
            </a:r>
            <a:br>
              <a:rPr lang="en-US" b="1" dirty="0">
                <a:latin typeface="Palatino"/>
                <a:ea typeface="Times New Roman" panose="02020603050405020304" pitchFamily="18" charset="0"/>
                <a:cs typeface="Times New Roman" panose="02020603050405020304" pitchFamily="18" charset="0"/>
              </a:rPr>
            </a:br>
            <a:r>
              <a:rPr lang="en-US" b="1" dirty="0">
                <a:latin typeface="Calibri" panose="020F0502020204030204" pitchFamily="34" charset="0"/>
                <a:ea typeface="Times New Roman" panose="02020603050405020304" pitchFamily="18" charset="0"/>
                <a:cs typeface="Times New Roman" panose="02020603050405020304" pitchFamily="18" charset="0"/>
              </a:rPr>
              <a:t> </a:t>
            </a:r>
            <a:endParaRPr lang="en-US" dirty="0"/>
          </a:p>
        </p:txBody>
      </p:sp>
    </p:spTree>
    <p:extLst>
      <p:ext uri="{BB962C8B-B14F-4D97-AF65-F5344CB8AC3E}">
        <p14:creationId xmlns:p14="http://schemas.microsoft.com/office/powerpoint/2010/main" val="341397530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BD016-6C6D-4E41-9245-47B629E638F3}"/>
              </a:ext>
            </a:extLst>
          </p:cNvPr>
          <p:cNvSpPr>
            <a:spLocks noGrp="1"/>
          </p:cNvSpPr>
          <p:nvPr>
            <p:ph type="title"/>
          </p:nvPr>
        </p:nvSpPr>
        <p:spPr>
          <a:xfrm>
            <a:off x="2592924" y="624110"/>
            <a:ext cx="8911687" cy="5911772"/>
          </a:xfrm>
        </p:spPr>
        <p:txBody>
          <a:bodyPr>
            <a:normAutofit/>
          </a:bodyPr>
          <a:lstStyle/>
          <a:p>
            <a:r>
              <a:rPr lang="en-US" sz="4400" u="sng" dirty="0">
                <a:latin typeface="Calibri" panose="020F0502020204030204" pitchFamily="34" charset="0"/>
                <a:ea typeface="Times New Roman" panose="02020603050405020304" pitchFamily="18" charset="0"/>
                <a:cs typeface="Times New Roman" panose="02020603050405020304" pitchFamily="18" charset="0"/>
              </a:rPr>
              <a:t>Area Search</a:t>
            </a:r>
            <a:r>
              <a:rPr lang="en-US" sz="4400" dirty="0">
                <a:latin typeface="Calibri" panose="020F0502020204030204" pitchFamily="34" charset="0"/>
                <a:ea typeface="Times New Roman" panose="02020603050405020304" pitchFamily="18" charset="0"/>
                <a:cs typeface="Times New Roman" panose="02020603050405020304" pitchFamily="18" charset="0"/>
              </a:rPr>
              <a:t>:</a:t>
            </a:r>
            <a:br>
              <a:rPr lang="en-US" sz="4400" dirty="0">
                <a:latin typeface="Calibri" panose="020F0502020204030204" pitchFamily="34" charset="0"/>
                <a:ea typeface="Times New Roman" panose="02020603050405020304" pitchFamily="18" charset="0"/>
                <a:cs typeface="Times New Roman" panose="02020603050405020304" pitchFamily="18" charset="0"/>
              </a:rPr>
            </a:br>
            <a:br>
              <a:rPr lang="en-US" sz="4400" dirty="0">
                <a:latin typeface="Palatino"/>
                <a:ea typeface="Times New Roman" panose="02020603050405020304" pitchFamily="18" charset="0"/>
                <a:cs typeface="Times New Roman" panose="02020603050405020304" pitchFamily="18" charset="0"/>
              </a:rPr>
            </a:br>
            <a:r>
              <a:rPr lang="en-US" sz="4400" dirty="0">
                <a:latin typeface="Calibri" panose="020F0502020204030204" pitchFamily="34" charset="0"/>
                <a:ea typeface="Times New Roman" panose="02020603050405020304" pitchFamily="18" charset="0"/>
                <a:cs typeface="Times New Roman" panose="02020603050405020304" pitchFamily="18" charset="0"/>
              </a:rPr>
              <a:t>This search uses any technique which will be effective in examining specific and small areas with defined borders, such as landscaped areas, bushes, paths, and sidewalks.</a:t>
            </a:r>
            <a:endParaRPr lang="en-US" sz="4400" dirty="0"/>
          </a:p>
        </p:txBody>
      </p:sp>
    </p:spTree>
    <p:extLst>
      <p:ext uri="{BB962C8B-B14F-4D97-AF65-F5344CB8AC3E}">
        <p14:creationId xmlns:p14="http://schemas.microsoft.com/office/powerpoint/2010/main" val="4130962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1637A-7823-4336-8002-2C70B861E661}"/>
              </a:ext>
            </a:extLst>
          </p:cNvPr>
          <p:cNvSpPr>
            <a:spLocks noGrp="1"/>
          </p:cNvSpPr>
          <p:nvPr>
            <p:ph type="title"/>
          </p:nvPr>
        </p:nvSpPr>
        <p:spPr>
          <a:xfrm>
            <a:off x="2592924" y="624109"/>
            <a:ext cx="8911687" cy="6037947"/>
          </a:xfrm>
        </p:spPr>
        <p:txBody>
          <a:bodyPr>
            <a:normAutofit/>
          </a:bodyPr>
          <a:lstStyle/>
          <a:p>
            <a:pPr fontAlgn="base">
              <a:lnSpc>
                <a:spcPts val="1200"/>
              </a:lnSpc>
              <a:spcBef>
                <a:spcPts val="0"/>
              </a:spcBef>
              <a:buClr>
                <a:srgbClr val="000000"/>
              </a:buClr>
              <a:tabLst>
                <a:tab pos="1828800" algn="l"/>
              </a:tabLst>
            </a:pPr>
            <a:b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32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A Crime Scene Search Can:</a:t>
            </a:r>
            <a:br>
              <a:rPr lang="en-US" sz="1800" dirty="0">
                <a:solidFill>
                  <a:srgbClr val="000000"/>
                </a:solidFill>
                <a:effectLst/>
                <a:latin typeface="Arial" panose="020B0604020202020204" pitchFamily="34" charset="0"/>
                <a:ea typeface="Tahoma" panose="020B0604030504040204" pitchFamily="34" charset="0"/>
              </a:rPr>
            </a:br>
            <a:br>
              <a:rPr lang="en-US" sz="1800" dirty="0">
                <a:solidFill>
                  <a:srgbClr val="000000"/>
                </a:solidFill>
                <a:effectLst/>
                <a:latin typeface="Arial" panose="020B0604020202020204" pitchFamily="34" charset="0"/>
                <a:ea typeface="Tahoma" panose="020B0604030504040204" pitchFamily="34" charset="0"/>
              </a:rPr>
            </a:br>
            <a:b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*Can help establish that a crime has been committed.  (i.e.,</a:t>
            </a:r>
            <a:b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identify the type of crime and establish the elements of the</a:t>
            </a:r>
            <a:b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 crime.)</a:t>
            </a:r>
            <a:b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28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a:t>
            </a:r>
            <a:r>
              <a:rPr lang="en-US" sz="28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Can be used to place the suspect at the scene (i.e., shoe</a:t>
            </a:r>
            <a:br>
              <a:rPr lang="en-US" sz="28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28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28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impressions may match those of a known suspect in the</a:t>
            </a:r>
            <a:br>
              <a:rPr lang="en-US" sz="28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28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28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community.)</a:t>
            </a:r>
            <a:br>
              <a:rPr lang="en-US" sz="28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28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28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28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28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28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28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a:t>
            </a:r>
            <a:r>
              <a:rPr lang="en-US" sz="28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Can be used to eliminate persons, such as through DNA</a:t>
            </a:r>
            <a:br>
              <a:rPr lang="en-US" sz="28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28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28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testing.</a:t>
            </a:r>
            <a:br>
              <a:rPr lang="en-US" sz="28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28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1800" dirty="0">
                <a:solidFill>
                  <a:srgbClr val="000000"/>
                </a:solidFill>
                <a:effectLst/>
                <a:uFill>
                  <a:solidFill>
                    <a:srgbClr val="000000"/>
                  </a:solidFill>
                </a:uFill>
                <a:latin typeface="Tahoma" panose="020B0604030504040204" pitchFamily="34" charset="0"/>
                <a:ea typeface="Tahoma" panose="020B0604030504040204" pitchFamily="34" charset="0"/>
              </a:rPr>
            </a:br>
            <a:br>
              <a:rPr lang="en-US" sz="1800" u="none" strike="noStrike" kern="0" spc="0" dirty="0">
                <a:ln>
                  <a:noFill/>
                </a:ln>
                <a:solidFill>
                  <a:srgbClr val="000000"/>
                </a:solidFill>
                <a:effectLst>
                  <a:outerShdw sx="0" sy="0">
                    <a:srgbClr val="000000"/>
                  </a:outerShdw>
                </a:effectLst>
                <a:uFill>
                  <a:solidFill>
                    <a:srgbClr val="000000"/>
                  </a:solidFill>
                </a:uFill>
                <a:latin typeface="Tahoma" panose="020B0604030504040204" pitchFamily="34" charset="0"/>
                <a:ea typeface="Tahoma" panose="020B0604030504040204" pitchFamily="34" charset="0"/>
              </a:rPr>
            </a:br>
            <a:br>
              <a:rPr lang="en-US" sz="1800" dirty="0">
                <a:solidFill>
                  <a:srgbClr val="000000"/>
                </a:solidFill>
                <a:effectLst/>
                <a:uFill>
                  <a:solidFill>
                    <a:srgbClr val="000000"/>
                  </a:solidFill>
                </a:uFill>
                <a:latin typeface="Tahoma" panose="020B0604030504040204" pitchFamily="34" charset="0"/>
                <a:ea typeface="Tahoma" panose="020B0604030504040204" pitchFamily="34" charset="0"/>
              </a:rPr>
            </a:br>
            <a:endParaRPr lang="en-US" sz="1800" dirty="0"/>
          </a:p>
        </p:txBody>
      </p:sp>
    </p:spTree>
    <p:extLst>
      <p:ext uri="{BB962C8B-B14F-4D97-AF65-F5344CB8AC3E}">
        <p14:creationId xmlns:p14="http://schemas.microsoft.com/office/powerpoint/2010/main" val="231756806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93BE9-46C3-4C90-818D-A94920C2C382}"/>
              </a:ext>
            </a:extLst>
          </p:cNvPr>
          <p:cNvSpPr>
            <a:spLocks noGrp="1"/>
          </p:cNvSpPr>
          <p:nvPr>
            <p:ph type="title"/>
          </p:nvPr>
        </p:nvSpPr>
        <p:spPr>
          <a:xfrm>
            <a:off x="2592924" y="624109"/>
            <a:ext cx="8911687" cy="5994899"/>
          </a:xfrm>
        </p:spPr>
        <p:txBody>
          <a:bodyPr/>
          <a:lstStyle/>
          <a:p>
            <a:r>
              <a:rPr lang="en-US" sz="4800" u="sng" dirty="0">
                <a:latin typeface="Calibri" panose="020F0502020204030204" pitchFamily="34" charset="0"/>
                <a:ea typeface="Times New Roman" panose="02020603050405020304" pitchFamily="18" charset="0"/>
                <a:cs typeface="Times New Roman" panose="02020603050405020304" pitchFamily="18" charset="0"/>
              </a:rPr>
              <a:t>Aerial Search</a:t>
            </a:r>
            <a:r>
              <a:rPr lang="en-US" sz="4800" dirty="0">
                <a:latin typeface="Calibri" panose="020F0502020204030204" pitchFamily="34" charset="0"/>
                <a:ea typeface="Times New Roman" panose="02020603050405020304" pitchFamily="18" charset="0"/>
                <a:cs typeface="Times New Roman" panose="02020603050405020304" pitchFamily="18" charset="0"/>
              </a:rPr>
              <a:t>:</a:t>
            </a:r>
            <a:br>
              <a:rPr lang="en-US" sz="4800" dirty="0">
                <a:latin typeface="Calibri" panose="020F0502020204030204" pitchFamily="34" charset="0"/>
                <a:ea typeface="Times New Roman" panose="02020603050405020304" pitchFamily="18" charset="0"/>
                <a:cs typeface="Times New Roman" panose="02020603050405020304" pitchFamily="18" charset="0"/>
              </a:rPr>
            </a:br>
            <a:br>
              <a:rPr lang="en-US" sz="4800" dirty="0">
                <a:latin typeface="Palatino"/>
                <a:ea typeface="Times New Roman" panose="02020603050405020304" pitchFamily="18" charset="0"/>
                <a:cs typeface="Times New Roman" panose="02020603050405020304" pitchFamily="18" charset="0"/>
              </a:rPr>
            </a:br>
            <a:r>
              <a:rPr lang="en-US" sz="4800" dirty="0">
                <a:latin typeface="Calibri" panose="020F0502020204030204" pitchFamily="34" charset="0"/>
                <a:ea typeface="Times New Roman" panose="02020603050405020304" pitchFamily="18" charset="0"/>
                <a:cs typeface="Times New Roman" panose="02020603050405020304" pitchFamily="18" charset="0"/>
              </a:rPr>
              <a:t>This search may employ infrared film for discovery of such things as gravesites.</a:t>
            </a:r>
            <a:br>
              <a:rPr lang="en-US" sz="6000" b="1" dirty="0">
                <a:latin typeface="Palatino"/>
                <a:ea typeface="Times New Roman" panose="02020603050405020304" pitchFamily="18" charset="0"/>
                <a:cs typeface="Times New Roman" panose="02020603050405020304" pitchFamily="18" charset="0"/>
              </a:rPr>
            </a:br>
            <a:endParaRPr lang="en-US" dirty="0"/>
          </a:p>
        </p:txBody>
      </p:sp>
    </p:spTree>
    <p:extLst>
      <p:ext uri="{BB962C8B-B14F-4D97-AF65-F5344CB8AC3E}">
        <p14:creationId xmlns:p14="http://schemas.microsoft.com/office/powerpoint/2010/main" val="49859088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73466-64EF-4847-9A62-42D1044B47B8}"/>
              </a:ext>
            </a:extLst>
          </p:cNvPr>
          <p:cNvSpPr>
            <a:spLocks noGrp="1"/>
          </p:cNvSpPr>
          <p:nvPr>
            <p:ph type="title"/>
          </p:nvPr>
        </p:nvSpPr>
        <p:spPr>
          <a:xfrm>
            <a:off x="2592924" y="624109"/>
            <a:ext cx="8911687" cy="5834747"/>
          </a:xfrm>
        </p:spPr>
        <p:txBody>
          <a:bodyPr>
            <a:normAutofit/>
          </a:bodyPr>
          <a:lstStyle/>
          <a:p>
            <a:pPr algn="ctr"/>
            <a:br>
              <a:rPr lang="en-US" dirty="0">
                <a:solidFill>
                  <a:srgbClr val="000000"/>
                </a:solidFill>
                <a:effectLst/>
                <a:latin typeface="Arial" panose="020B0604020202020204" pitchFamily="34" charset="0"/>
                <a:ea typeface="Tahoma" panose="020B0604030504040204" pitchFamily="34" charset="0"/>
              </a:rPr>
            </a:br>
            <a:br>
              <a:rPr lang="en-US" dirty="0">
                <a:solidFill>
                  <a:srgbClr val="000000"/>
                </a:solidFill>
                <a:effectLst/>
                <a:latin typeface="Arial" panose="020B0604020202020204" pitchFamily="34" charset="0"/>
                <a:ea typeface="Tahoma" panose="020B0604030504040204" pitchFamily="34" charset="0"/>
              </a:rPr>
            </a:br>
            <a:br>
              <a:rPr lang="en-US" dirty="0">
                <a:solidFill>
                  <a:srgbClr val="000000"/>
                </a:solidFill>
                <a:effectLst/>
                <a:latin typeface="Arial" panose="020B0604020202020204" pitchFamily="34" charset="0"/>
                <a:ea typeface="Tahoma" panose="020B0604030504040204" pitchFamily="34" charset="0"/>
              </a:rPr>
            </a:br>
            <a:r>
              <a:rPr lang="en-US" sz="4400" dirty="0">
                <a:solidFill>
                  <a:srgbClr val="000000"/>
                </a:solidFill>
                <a:effectLst/>
                <a:latin typeface="Arial" panose="020B0604020202020204" pitchFamily="34" charset="0"/>
                <a:ea typeface="Tahoma" panose="020B0604030504040204" pitchFamily="34" charset="0"/>
              </a:rPr>
              <a:t>The student will be able to identify some investigative tools and equipment that are recommended for performing crime scene searches</a:t>
            </a:r>
            <a:endParaRPr lang="en-US" sz="4400" dirty="0"/>
          </a:p>
        </p:txBody>
      </p:sp>
    </p:spTree>
    <p:extLst>
      <p:ext uri="{BB962C8B-B14F-4D97-AF65-F5344CB8AC3E}">
        <p14:creationId xmlns:p14="http://schemas.microsoft.com/office/powerpoint/2010/main" val="391883225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9E248-0B44-4722-A3C1-FE4735CBD57C}"/>
              </a:ext>
            </a:extLst>
          </p:cNvPr>
          <p:cNvSpPr>
            <a:spLocks noGrp="1"/>
          </p:cNvSpPr>
          <p:nvPr>
            <p:ph type="title"/>
          </p:nvPr>
        </p:nvSpPr>
        <p:spPr>
          <a:xfrm>
            <a:off x="2592924" y="624109"/>
            <a:ext cx="8911687" cy="6129982"/>
          </a:xfrm>
        </p:spPr>
        <p:txBody>
          <a:bodyPr>
            <a:normAutofit fontScale="90000"/>
          </a:bodyPr>
          <a:lstStyle/>
          <a:p>
            <a:r>
              <a:rPr lang="en-US" sz="40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t>*Personal Protective Equipment (PPE, Universal Precautions) (i.e. Gloves, protective suit, shoe covers, face shield, mask, hair cover, respirator, etc.)</a:t>
            </a:r>
            <a:br>
              <a:rPr lang="en-US" sz="40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br>
            <a:br>
              <a:rPr lang="en-US" sz="40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br>
            <a:r>
              <a:rPr lang="en-US" sz="40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t>*Writing implements (pens, pencils, markers)</a:t>
            </a:r>
            <a:br>
              <a:rPr lang="en-US" sz="40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br>
            <a:br>
              <a:rPr lang="en-US" sz="40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br>
            <a:r>
              <a:rPr lang="en-US" sz="40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t>*Departmental scene forms (consent to search, field notes packet, graph paper, evidence submission log, important phone lists, etc.)</a:t>
            </a:r>
            <a:br>
              <a:rPr lang="en-US" sz="4000" b="1"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br>
            <a:br>
              <a:rPr lang="en-US" sz="1800" b="1" u="none" strike="noStrike" kern="0" spc="0" dirty="0">
                <a:ln>
                  <a:noFill/>
                </a:ln>
                <a:solidFill>
                  <a:srgbClr val="000000"/>
                </a:solidFill>
                <a:effectLst>
                  <a:outerShdw sx="0" sy="0">
                    <a:srgbClr val="000000"/>
                  </a:outerShdw>
                </a:effectLst>
                <a:uFill>
                  <a:solidFill>
                    <a:srgbClr val="000000"/>
                  </a:solidFill>
                </a:uFill>
                <a:latin typeface="Palatino"/>
                <a:ea typeface="Arial Unicode MS"/>
                <a:cs typeface="Arial Unicode MS"/>
              </a:rPr>
            </a:br>
            <a:br>
              <a:rPr lang="en-US" sz="1800" b="1" u="none" strike="noStrike" kern="0" spc="0" dirty="0">
                <a:ln>
                  <a:noFill/>
                </a:ln>
                <a:solidFill>
                  <a:srgbClr val="000000"/>
                </a:solidFill>
                <a:effectLst>
                  <a:outerShdw sx="0" sy="0">
                    <a:srgbClr val="000000"/>
                  </a:outerShdw>
                </a:effectLst>
                <a:uFill>
                  <a:solidFill>
                    <a:srgbClr val="000000"/>
                  </a:solidFill>
                </a:uFill>
                <a:latin typeface="Palatino"/>
                <a:ea typeface="Arial Unicode MS"/>
                <a:cs typeface="Arial Unicode MS"/>
              </a:rPr>
            </a:br>
            <a:br>
              <a:rPr lang="en-US" sz="1800" b="1" u="none" strike="noStrike" kern="0" spc="0" dirty="0">
                <a:ln>
                  <a:noFill/>
                </a:ln>
                <a:solidFill>
                  <a:srgbClr val="000000"/>
                </a:solidFill>
                <a:effectLst>
                  <a:outerShdw sx="0" sy="0">
                    <a:srgbClr val="000000"/>
                  </a:outerShdw>
                </a:effectLst>
                <a:uFill>
                  <a:solidFill>
                    <a:srgbClr val="000000"/>
                  </a:solidFill>
                </a:uFill>
                <a:latin typeface="Palatino"/>
                <a:ea typeface="Arial Unicode MS"/>
                <a:cs typeface="Arial Unicode MS"/>
              </a:rPr>
            </a:br>
            <a:br>
              <a:rPr lang="en-US" sz="1800" b="1" u="none" strike="noStrike" kern="0" spc="0" dirty="0">
                <a:ln>
                  <a:noFill/>
                </a:ln>
                <a:solidFill>
                  <a:srgbClr val="000000"/>
                </a:solidFill>
                <a:effectLst>
                  <a:outerShdw sx="0" sy="0">
                    <a:srgbClr val="000000"/>
                  </a:outerShdw>
                </a:effectLst>
                <a:uFill>
                  <a:solidFill>
                    <a:srgbClr val="000000"/>
                  </a:solidFill>
                </a:uFill>
                <a:latin typeface="Palatino"/>
                <a:ea typeface="Arial Unicode MS"/>
                <a:cs typeface="Arial Unicode MS"/>
              </a:rPr>
            </a:br>
            <a:br>
              <a:rPr lang="en-US" sz="1800" b="1" u="none" strike="noStrike" kern="0" spc="0" dirty="0">
                <a:ln>
                  <a:noFill/>
                </a:ln>
                <a:solidFill>
                  <a:srgbClr val="000000"/>
                </a:solidFill>
                <a:effectLst>
                  <a:outerShdw sx="0" sy="0">
                    <a:srgbClr val="000000"/>
                  </a:outerShdw>
                </a:effectLst>
                <a:uFill>
                  <a:solidFill>
                    <a:srgbClr val="000000"/>
                  </a:solidFill>
                </a:uFill>
                <a:latin typeface="Palatino"/>
                <a:ea typeface="Arial Unicode MS"/>
                <a:cs typeface="Arial Unicode MS"/>
              </a:rPr>
            </a:br>
            <a:br>
              <a:rPr lang="en-US" sz="1800" b="1" u="none" strike="noStrike" kern="0" spc="0" dirty="0">
                <a:ln>
                  <a:noFill/>
                </a:ln>
                <a:solidFill>
                  <a:srgbClr val="000000"/>
                </a:solidFill>
                <a:effectLst>
                  <a:outerShdw sx="0" sy="0">
                    <a:srgbClr val="000000"/>
                  </a:outerShdw>
                </a:effectLst>
                <a:uFill>
                  <a:solidFill>
                    <a:srgbClr val="000000"/>
                  </a:solidFill>
                </a:uFill>
                <a:latin typeface="Palatino"/>
                <a:ea typeface="Arial Unicode MS"/>
                <a:cs typeface="Arial Unicode MS"/>
              </a:rPr>
            </a:br>
            <a:br>
              <a:rPr lang="en-US" sz="1800" b="1" u="none" strike="noStrike" kern="0" spc="0" dirty="0">
                <a:ln>
                  <a:noFill/>
                </a:ln>
                <a:solidFill>
                  <a:srgbClr val="000000"/>
                </a:solidFill>
                <a:effectLst>
                  <a:outerShdw sx="0" sy="0">
                    <a:srgbClr val="000000"/>
                  </a:outerShdw>
                </a:effectLst>
                <a:uFill>
                  <a:solidFill>
                    <a:srgbClr val="000000"/>
                  </a:solidFill>
                </a:uFill>
                <a:latin typeface="Palatino"/>
                <a:ea typeface="Arial Unicode MS"/>
                <a:cs typeface="Arial Unicode MS"/>
              </a:rPr>
            </a:br>
            <a:endParaRPr lang="en-US" dirty="0"/>
          </a:p>
        </p:txBody>
      </p:sp>
    </p:spTree>
    <p:extLst>
      <p:ext uri="{BB962C8B-B14F-4D97-AF65-F5344CB8AC3E}">
        <p14:creationId xmlns:p14="http://schemas.microsoft.com/office/powerpoint/2010/main" val="358775931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C311A-9EC7-4464-827F-B1EA3493C190}"/>
              </a:ext>
            </a:extLst>
          </p:cNvPr>
          <p:cNvSpPr>
            <a:spLocks noGrp="1"/>
          </p:cNvSpPr>
          <p:nvPr>
            <p:ph type="title"/>
          </p:nvPr>
        </p:nvSpPr>
        <p:spPr>
          <a:xfrm>
            <a:off x="2592924" y="624110"/>
            <a:ext cx="8911687" cy="5849426"/>
          </a:xfrm>
        </p:spPr>
        <p:txBody>
          <a:bodyPr/>
          <a:lstStyle/>
          <a:p>
            <a:br>
              <a:rPr lang="en-US" kern="0" dirty="0">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br>
            <a:r>
              <a:rPr lang="en-US" kern="0" dirty="0">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t>                    (Investigative Tools Cont.)</a:t>
            </a:r>
            <a:br>
              <a:rPr lang="en-US" kern="0" dirty="0">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br>
            <a:br>
              <a:rPr lang="en-US" kern="0" dirty="0">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br>
            <a:r>
              <a:rPr lang="en-US" kern="0" dirty="0">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t>*Flashlight</a:t>
            </a:r>
            <a:br>
              <a:rPr lang="en-US" kern="0" dirty="0">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br>
            <a:br>
              <a:rPr lang="en-US" kern="0" dirty="0">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br>
            <a:r>
              <a:rPr lang="en-US" kern="0" dirty="0">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t>*</a:t>
            </a:r>
            <a:r>
              <a:rPr lang="es-ES_tradnl" kern="0" dirty="0">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t>Camera </a:t>
            </a:r>
            <a:r>
              <a:rPr lang="en-US" kern="0" dirty="0">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t>– DSLR recommended (with extra batteries, media cards, external flash, chargers, etc.)</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4815846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93E24-BFE0-41E4-AD64-873A042909BF}"/>
              </a:ext>
            </a:extLst>
          </p:cNvPr>
          <p:cNvSpPr>
            <a:spLocks noGrp="1"/>
          </p:cNvSpPr>
          <p:nvPr>
            <p:ph type="title"/>
          </p:nvPr>
        </p:nvSpPr>
        <p:spPr>
          <a:xfrm>
            <a:off x="2592924" y="624109"/>
            <a:ext cx="8911687" cy="5600045"/>
          </a:xfrm>
        </p:spPr>
        <p:txBody>
          <a:bodyPr/>
          <a:lstStyle/>
          <a:p>
            <a:r>
              <a:rPr lang="en-US" kern="0" dirty="0">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t>                 (Investigative Tools Cont.)</a:t>
            </a:r>
            <a:br>
              <a:rPr lang="en-US" kern="0" dirty="0">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br>
            <a:br>
              <a:rPr lang="en-US" kern="0" dirty="0">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br>
            <a:r>
              <a:rPr lang="en-US" kern="0" dirty="0">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t>*Measurement instruments (tape measure (25’, 300’), ruler (6” , 12” and ABFO scale), rolling measuring tape, laser measure, etc.)</a:t>
            </a:r>
            <a:br>
              <a:rPr lang="en-US" kern="0" dirty="0">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br>
            <a:br>
              <a:rPr lang="en-US" kern="0" dirty="0">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br>
            <a:r>
              <a:rPr lang="en-US" kern="0" dirty="0">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t>*</a:t>
            </a:r>
            <a:r>
              <a:rPr lang="en-US" dirty="0">
                <a:solidFill>
                  <a:srgbClr val="000000"/>
                </a:solidFill>
                <a:latin typeface="Calibri" panose="020F0502020204030204" pitchFamily="34" charset="0"/>
                <a:ea typeface="Tahoma" panose="020B0604030504040204" pitchFamily="34" charset="0"/>
                <a:cs typeface="Calibri" panose="020F0502020204030204" pitchFamily="34" charset="0"/>
              </a:rPr>
              <a:t>Specimen containers (for evidence items and toxicology specimens)</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6619959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A1E43-E550-4D22-A42C-638DDA00793C}"/>
              </a:ext>
            </a:extLst>
          </p:cNvPr>
          <p:cNvSpPr>
            <a:spLocks noGrp="1"/>
          </p:cNvSpPr>
          <p:nvPr>
            <p:ph type="title"/>
          </p:nvPr>
        </p:nvSpPr>
        <p:spPr>
          <a:xfrm>
            <a:off x="2592924" y="624109"/>
            <a:ext cx="8911687" cy="5953335"/>
          </a:xfrm>
        </p:spPr>
        <p:txBody>
          <a:bodyPr/>
          <a:lstStyle/>
          <a:p>
            <a:r>
              <a:rPr lang="en-US" dirty="0"/>
              <a:t>           (Investigative Tools Cont.)</a:t>
            </a:r>
            <a:br>
              <a:rPr lang="en-US" dirty="0"/>
            </a:br>
            <a:br>
              <a:rPr lang="en-US" dirty="0"/>
            </a:br>
            <a:br>
              <a:rPr lang="en-US" dirty="0"/>
            </a:br>
            <a:br>
              <a:rPr lang="en-US" dirty="0"/>
            </a:br>
            <a:r>
              <a:rPr lang="en-US" b="1" kern="0" dirty="0">
                <a:solidFill>
                  <a:srgbClr val="000000"/>
                </a:solidFill>
                <a:effectLst>
                  <a:outerShdw sx="0" sy="0">
                    <a:srgbClr val="000000"/>
                  </a:outerShdw>
                </a:effectLst>
                <a:uFill>
                  <a:solidFill>
                    <a:srgbClr val="000000"/>
                  </a:solidFill>
                </a:uFill>
                <a:latin typeface="Palatino"/>
                <a:ea typeface="Arial Unicode MS"/>
                <a:cs typeface="Arial Unicode MS"/>
              </a:rPr>
              <a:t> </a:t>
            </a:r>
            <a:r>
              <a:rPr lang="en-US" kern="0" dirty="0">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t>*Evidence packaging material</a:t>
            </a:r>
            <a:br>
              <a:rPr lang="en-US" kern="0" dirty="0">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br>
            <a:br>
              <a:rPr lang="en-US" kern="0" dirty="0">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br>
            <a:r>
              <a:rPr lang="en-US" kern="0" dirty="0">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t>*Evidence tape</a:t>
            </a:r>
            <a:br>
              <a:rPr lang="en-US" b="1" kern="0" dirty="0">
                <a:solidFill>
                  <a:srgbClr val="000000"/>
                </a:solidFill>
                <a:effectLst>
                  <a:outerShdw sx="0" sy="0">
                    <a:srgbClr val="000000"/>
                  </a:outerShdw>
                </a:effectLst>
                <a:uFill>
                  <a:solidFill>
                    <a:srgbClr val="000000"/>
                  </a:solidFill>
                </a:uFill>
                <a:latin typeface="Palatino"/>
                <a:ea typeface="Arial Unicode MS"/>
                <a:cs typeface="Arial Unicode MS"/>
              </a:rPr>
            </a:br>
            <a:endParaRPr lang="en-US" dirty="0"/>
          </a:p>
        </p:txBody>
      </p:sp>
    </p:spTree>
    <p:extLst>
      <p:ext uri="{BB962C8B-B14F-4D97-AF65-F5344CB8AC3E}">
        <p14:creationId xmlns:p14="http://schemas.microsoft.com/office/powerpoint/2010/main" val="131371049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9378A-8232-497D-AE9E-A6590BC655E2}"/>
              </a:ext>
            </a:extLst>
          </p:cNvPr>
          <p:cNvSpPr>
            <a:spLocks noGrp="1"/>
          </p:cNvSpPr>
          <p:nvPr>
            <p:ph type="title"/>
          </p:nvPr>
        </p:nvSpPr>
        <p:spPr>
          <a:xfrm>
            <a:off x="2632253" y="134257"/>
            <a:ext cx="8911687" cy="6589485"/>
          </a:xfrm>
        </p:spPr>
        <p:txBody>
          <a:bodyPr>
            <a:normAutofit fontScale="90000"/>
          </a:bodyPr>
          <a:lstStyle/>
          <a:p>
            <a:r>
              <a:rPr lang="en-US" dirty="0"/>
              <a:t>              Recommended Tools (Cont.)</a:t>
            </a:r>
            <a:br>
              <a:rPr lang="en-US" b="1" dirty="0"/>
            </a:br>
            <a:br>
              <a:rPr lang="en-US" b="1" dirty="0"/>
            </a:br>
            <a:r>
              <a:rPr lang="en-US" sz="4000" dirty="0">
                <a:latin typeface="Calibri" panose="020F0502020204030204" pitchFamily="34" charset="0"/>
                <a:cs typeface="Calibri" panose="020F0502020204030204" pitchFamily="34" charset="0"/>
              </a:rPr>
              <a:t>* </a:t>
            </a:r>
            <a:r>
              <a:rPr lang="it-IT" sz="40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t>Crime scene tape</a:t>
            </a:r>
            <a:br>
              <a:rPr lang="it-IT" sz="40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br>
            <a:br>
              <a:rPr lang="it-IT" sz="40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br>
            <a:r>
              <a:rPr lang="it-IT" sz="40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t>*</a:t>
            </a:r>
            <a: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Latent print kit </a:t>
            </a: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sz="40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a:t>
            </a:r>
            <a:r>
              <a:rPr lang="en-US" sz="40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t>Plastic trash bags</a:t>
            </a:r>
            <a:br>
              <a:rPr lang="en-US" sz="40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br>
            <a:br>
              <a:rPr lang="en-US" sz="40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br>
            <a:r>
              <a:rPr lang="en-US" sz="40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t>*Gunshot residue collection kits (GSR)</a:t>
            </a:r>
            <a:br>
              <a:rPr lang="en-US" sz="40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br>
            <a:br>
              <a:rPr lang="en-US" sz="40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br>
            <a:r>
              <a:rPr lang="en-US" sz="40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t>*Rubber </a:t>
            </a:r>
            <a:r>
              <a:rPr lang="nl-NL" sz="4000"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t>Boots</a:t>
            </a:r>
            <a:br>
              <a:rPr lang="nl-NL" sz="2000" b="1"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Arial Unicode MS"/>
                <a:cs typeface="Arial Unicode MS"/>
              </a:rPr>
            </a:br>
            <a:br>
              <a:rPr lang="nl-NL" sz="2000" b="1"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Arial Unicode MS"/>
                <a:cs typeface="Arial Unicode MS"/>
              </a:rPr>
            </a:br>
            <a:br>
              <a:rPr lang="en-US" sz="1800" b="1" u="none" strike="noStrike" kern="0" spc="0" dirty="0">
                <a:ln>
                  <a:noFill/>
                </a:ln>
                <a:solidFill>
                  <a:srgbClr val="000000"/>
                </a:solidFill>
                <a:effectLst>
                  <a:outerShdw sx="0" sy="0">
                    <a:srgbClr val="000000"/>
                  </a:outerShdw>
                </a:effectLst>
                <a:uFill>
                  <a:solidFill>
                    <a:srgbClr val="000000"/>
                  </a:solidFill>
                </a:uFill>
                <a:latin typeface="Palatino"/>
                <a:ea typeface="Arial Unicode MS"/>
                <a:cs typeface="Arial Unicode MS"/>
              </a:rPr>
            </a:br>
            <a:br>
              <a:rPr lang="en-US" sz="1800" b="1" u="none" strike="noStrike" kern="0" spc="0" dirty="0">
                <a:ln>
                  <a:noFill/>
                </a:ln>
                <a:solidFill>
                  <a:srgbClr val="000000"/>
                </a:solidFill>
                <a:effectLst>
                  <a:outerShdw sx="0" sy="0">
                    <a:srgbClr val="000000"/>
                  </a:outerShdw>
                </a:effectLst>
                <a:uFill>
                  <a:solidFill>
                    <a:srgbClr val="000000"/>
                  </a:solidFill>
                </a:uFill>
                <a:latin typeface="Palatino"/>
                <a:ea typeface="Arial Unicode MS"/>
                <a:cs typeface="Arial Unicode MS"/>
              </a:rPr>
            </a:br>
            <a:br>
              <a:rPr lang="en-US" sz="1800" b="1" u="none" strike="noStrike" kern="0" spc="0" dirty="0">
                <a:ln>
                  <a:noFill/>
                </a:ln>
                <a:solidFill>
                  <a:srgbClr val="000000"/>
                </a:solidFill>
                <a:effectLst>
                  <a:outerShdw sx="0" sy="0">
                    <a:srgbClr val="000000"/>
                  </a:outerShdw>
                </a:effectLst>
                <a:uFill>
                  <a:solidFill>
                    <a:srgbClr val="000000"/>
                  </a:solidFill>
                </a:uFill>
                <a:latin typeface="Palatino"/>
                <a:ea typeface="Arial Unicode MS"/>
                <a:cs typeface="Arial Unicode MS"/>
              </a:rPr>
            </a:br>
            <a:br>
              <a:rPr lang="en-US" sz="1800" b="1" u="none" strike="noStrike" kern="0" spc="0" dirty="0">
                <a:ln>
                  <a:noFill/>
                </a:ln>
                <a:solidFill>
                  <a:srgbClr val="000000"/>
                </a:solidFill>
                <a:effectLst>
                  <a:outerShdw sx="0" sy="0">
                    <a:srgbClr val="000000"/>
                  </a:outerShdw>
                </a:effectLst>
                <a:uFill>
                  <a:solidFill>
                    <a:srgbClr val="000000"/>
                  </a:solidFill>
                </a:uFill>
                <a:latin typeface="Palatino"/>
                <a:ea typeface="Arial Unicode MS"/>
                <a:cs typeface="Arial Unicode MS"/>
              </a:rPr>
            </a:br>
            <a:br>
              <a:rPr lang="en-US" sz="1800" b="1" u="none" strike="noStrike" kern="0" spc="0" dirty="0">
                <a:ln>
                  <a:noFill/>
                </a:ln>
                <a:solidFill>
                  <a:srgbClr val="000000"/>
                </a:solidFill>
                <a:effectLst>
                  <a:outerShdw sx="0" sy="0">
                    <a:srgbClr val="000000"/>
                  </a:outerShdw>
                </a:effectLst>
                <a:uFill>
                  <a:solidFill>
                    <a:srgbClr val="000000"/>
                  </a:solidFill>
                </a:uFill>
                <a:latin typeface="Palatino"/>
                <a:ea typeface="Arial Unicode MS"/>
                <a:cs typeface="Arial Unicode MS"/>
              </a:rPr>
            </a:br>
            <a:br>
              <a:rPr lang="en-US" sz="1800" b="1" u="none" strike="noStrike" kern="0" spc="0" dirty="0">
                <a:ln>
                  <a:noFill/>
                </a:ln>
                <a:solidFill>
                  <a:srgbClr val="000000"/>
                </a:solidFill>
                <a:effectLst>
                  <a:outerShdw sx="0" sy="0">
                    <a:srgbClr val="000000"/>
                  </a:outerShdw>
                </a:effectLst>
                <a:uFill>
                  <a:solidFill>
                    <a:srgbClr val="000000"/>
                  </a:solidFill>
                </a:uFill>
                <a:latin typeface="Palatino"/>
                <a:ea typeface="Arial Unicode MS"/>
                <a:cs typeface="Arial Unicode MS"/>
              </a:rPr>
            </a:br>
            <a:br>
              <a:rPr lang="en-US" sz="1800" b="1" u="none" strike="noStrike" kern="0" spc="0" dirty="0">
                <a:ln>
                  <a:noFill/>
                </a:ln>
                <a:solidFill>
                  <a:srgbClr val="000000"/>
                </a:solidFill>
                <a:effectLst>
                  <a:outerShdw sx="0" sy="0">
                    <a:srgbClr val="000000"/>
                  </a:outerShdw>
                </a:effectLst>
                <a:uFill>
                  <a:solidFill>
                    <a:srgbClr val="000000"/>
                  </a:solidFill>
                </a:uFill>
                <a:latin typeface="Palatino"/>
                <a:ea typeface="Arial Unicode MS"/>
                <a:cs typeface="Arial Unicode MS"/>
              </a:rPr>
            </a:br>
            <a:br>
              <a:rPr lang="en-US" sz="1800" b="1" u="none" strike="noStrike" kern="0" spc="0" dirty="0">
                <a:ln>
                  <a:noFill/>
                </a:ln>
                <a:solidFill>
                  <a:srgbClr val="000000"/>
                </a:solidFill>
                <a:effectLst>
                  <a:outerShdw sx="0" sy="0">
                    <a:srgbClr val="000000"/>
                  </a:outerShdw>
                </a:effectLst>
                <a:uFill>
                  <a:solidFill>
                    <a:srgbClr val="000000"/>
                  </a:solidFill>
                </a:uFill>
                <a:latin typeface="Palatino"/>
                <a:ea typeface="Arial Unicode MS"/>
                <a:cs typeface="Arial Unicode MS"/>
              </a:rPr>
            </a:br>
            <a:br>
              <a:rPr lang="en-US" dirty="0"/>
            </a:br>
            <a:endParaRPr lang="en-US" dirty="0"/>
          </a:p>
        </p:txBody>
      </p:sp>
    </p:spTree>
    <p:extLst>
      <p:ext uri="{BB962C8B-B14F-4D97-AF65-F5344CB8AC3E}">
        <p14:creationId xmlns:p14="http://schemas.microsoft.com/office/powerpoint/2010/main" val="191968629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D3F8A-C9B0-497B-BF02-0275C312D824}"/>
              </a:ext>
            </a:extLst>
          </p:cNvPr>
          <p:cNvSpPr>
            <a:spLocks noGrp="1"/>
          </p:cNvSpPr>
          <p:nvPr>
            <p:ph type="title"/>
          </p:nvPr>
        </p:nvSpPr>
        <p:spPr>
          <a:xfrm>
            <a:off x="2592924" y="114301"/>
            <a:ext cx="8911687" cy="6546272"/>
          </a:xfrm>
        </p:spPr>
        <p:txBody>
          <a:bodyPr/>
          <a:lstStyle/>
          <a:p>
            <a:r>
              <a:rPr lang="en-US" dirty="0"/>
              <a:t>       (Recommended Tools Cont.)</a:t>
            </a:r>
            <a:br>
              <a:rPr lang="en-US" dirty="0"/>
            </a:br>
            <a:br>
              <a:rPr lang="en-US" dirty="0"/>
            </a:br>
            <a:r>
              <a:rPr lang="nl-NL" sz="3200" kern="0" dirty="0">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t>*</a:t>
            </a:r>
            <a:r>
              <a:rPr lang="it-IT" sz="3200" kern="0" dirty="0">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t>Audio/video recorder</a:t>
            </a:r>
            <a:br>
              <a:rPr lang="it-IT" sz="3200" kern="0" dirty="0">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br>
            <a:br>
              <a:rPr lang="it-IT" sz="3200" kern="0" dirty="0">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br>
            <a:r>
              <a:rPr lang="it-IT" sz="3200" kern="0" dirty="0">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t>*</a:t>
            </a:r>
            <a:r>
              <a:rPr lang="en-US" sz="3200" kern="0" dirty="0">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t>Traffic cones and flares</a:t>
            </a:r>
            <a:br>
              <a:rPr lang="en-US" sz="3200" kern="0" dirty="0">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br>
            <a:br>
              <a:rPr lang="en-US" sz="3200" kern="0" dirty="0">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br>
            <a:r>
              <a:rPr lang="en-US" sz="3200" kern="0" dirty="0">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t>*Shooting trajectory kit (see 2.1.6 Collection Kits)</a:t>
            </a:r>
            <a:br>
              <a:rPr lang="en-US" sz="3200" kern="0" dirty="0">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br>
            <a:br>
              <a:rPr lang="en-US" sz="3200" kern="0" dirty="0">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br>
            <a:r>
              <a:rPr lang="en-US" sz="3200" kern="0" dirty="0">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t>*Metal </a:t>
            </a:r>
            <a:r>
              <a:rPr lang="es-ES_tradnl" sz="3200" kern="0" dirty="0">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t>detector</a:t>
            </a:r>
            <a:br>
              <a:rPr lang="es-ES_tradnl" sz="3200" kern="0" dirty="0">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br>
            <a:br>
              <a:rPr lang="es-ES_tradnl" sz="3200" kern="0" dirty="0">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br>
            <a:r>
              <a:rPr lang="es-ES_tradnl" sz="3200" kern="0" dirty="0">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t>*</a:t>
            </a:r>
            <a:r>
              <a:rPr lang="en-US" sz="3200" kern="0" dirty="0">
                <a:solidFill>
                  <a:srgbClr val="000000"/>
                </a:solidFill>
                <a:effectLst>
                  <a:outerShdw sx="0" sy="0">
                    <a:srgbClr val="000000"/>
                  </a:outerShdw>
                </a:effectLst>
                <a:uFill>
                  <a:solidFill>
                    <a:srgbClr val="000000"/>
                  </a:solidFill>
                </a:uFill>
                <a:latin typeface="Calibri" panose="020F0502020204030204" pitchFamily="34" charset="0"/>
                <a:ea typeface="Arial Unicode MS"/>
                <a:cs typeface="Calibri" panose="020F0502020204030204" pitchFamily="34" charset="0"/>
              </a:rPr>
              <a:t>Shoe print lifting equipment</a:t>
            </a:r>
            <a:endParaRPr lang="en-US"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6913325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92E86-5654-4292-A709-0CD109A3AECC}"/>
              </a:ext>
            </a:extLst>
          </p:cNvPr>
          <p:cNvSpPr>
            <a:spLocks noGrp="1"/>
          </p:cNvSpPr>
          <p:nvPr>
            <p:ph type="title"/>
          </p:nvPr>
        </p:nvSpPr>
        <p:spPr>
          <a:xfrm>
            <a:off x="2592924" y="624109"/>
            <a:ext cx="8911687" cy="6052461"/>
          </a:xfrm>
        </p:spPr>
        <p:txBody>
          <a:bodyPr/>
          <a:lstStyle/>
          <a:p>
            <a:pPr marL="457200" marR="0" indent="-457200" algn="ctr">
              <a:lnSpc>
                <a:spcPts val="1200"/>
              </a:lnSpc>
              <a:spcBef>
                <a:spcPts val="0"/>
              </a:spcBef>
              <a:spcAft>
                <a:spcPts val="0"/>
              </a:spcAft>
            </a:pPr>
            <a:br>
              <a:rPr lang="en-US" sz="1800" dirty="0">
                <a:solidFill>
                  <a:srgbClr val="000000"/>
                </a:solidFill>
                <a:effectLst/>
                <a:uFill>
                  <a:solidFill>
                    <a:srgbClr val="000000"/>
                  </a:solidFill>
                </a:uFill>
                <a:latin typeface="Arial" panose="020B0604020202020204" pitchFamily="34" charset="0"/>
                <a:ea typeface="Tahoma" panose="020B0604030504040204" pitchFamily="34" charset="0"/>
              </a:rPr>
            </a:br>
            <a:br>
              <a:rPr lang="en-US" sz="1800" dirty="0">
                <a:solidFill>
                  <a:srgbClr val="000000"/>
                </a:solidFill>
                <a:effectLst/>
                <a:uFill>
                  <a:solidFill>
                    <a:srgbClr val="000000"/>
                  </a:solidFill>
                </a:uFill>
                <a:latin typeface="Arial" panose="020B0604020202020204" pitchFamily="34" charset="0"/>
                <a:ea typeface="Tahoma" panose="020B0604030504040204" pitchFamily="34" charset="0"/>
              </a:rPr>
            </a:br>
            <a:br>
              <a:rPr lang="en-US" sz="1800" dirty="0">
                <a:solidFill>
                  <a:srgbClr val="000000"/>
                </a:solidFill>
                <a:effectLst/>
                <a:uFill>
                  <a:solidFill>
                    <a:srgbClr val="000000"/>
                  </a:solidFill>
                </a:uFill>
                <a:latin typeface="Arial" panose="020B0604020202020204" pitchFamily="34" charset="0"/>
                <a:ea typeface="Tahoma" panose="020B0604030504040204" pitchFamily="34" charset="0"/>
              </a:rPr>
            </a:br>
            <a:br>
              <a:rPr lang="en-US" sz="1800" dirty="0">
                <a:solidFill>
                  <a:srgbClr val="000000"/>
                </a:solidFill>
                <a:effectLst/>
                <a:uFill>
                  <a:solidFill>
                    <a:srgbClr val="000000"/>
                  </a:solidFill>
                </a:uFill>
                <a:latin typeface="Arial" panose="020B0604020202020204" pitchFamily="34" charset="0"/>
                <a:ea typeface="Tahoma" panose="020B0604030504040204" pitchFamily="34" charset="0"/>
              </a:rPr>
            </a:br>
            <a:br>
              <a:rPr lang="en-US" sz="1800" dirty="0">
                <a:solidFill>
                  <a:srgbClr val="000000"/>
                </a:solidFill>
                <a:effectLst/>
                <a:uFill>
                  <a:solidFill>
                    <a:srgbClr val="000000"/>
                  </a:solidFill>
                </a:uFill>
                <a:latin typeface="Arial" panose="020B0604020202020204" pitchFamily="34" charset="0"/>
                <a:ea typeface="Tahoma" panose="020B0604030504040204" pitchFamily="34" charset="0"/>
              </a:rPr>
            </a:br>
            <a:br>
              <a:rPr lang="en-US" sz="1800" dirty="0">
                <a:solidFill>
                  <a:srgbClr val="000000"/>
                </a:solidFill>
                <a:effectLst/>
                <a:uFill>
                  <a:solidFill>
                    <a:srgbClr val="000000"/>
                  </a:solidFill>
                </a:uFill>
                <a:latin typeface="Arial" panose="020B0604020202020204" pitchFamily="34" charset="0"/>
                <a:ea typeface="Tahoma" panose="020B0604030504040204" pitchFamily="34" charset="0"/>
              </a:rPr>
            </a:br>
            <a:br>
              <a:rPr lang="en-US" sz="1800" dirty="0">
                <a:solidFill>
                  <a:srgbClr val="000000"/>
                </a:solidFill>
                <a:effectLst/>
                <a:uFill>
                  <a:solidFill>
                    <a:srgbClr val="000000"/>
                  </a:solidFill>
                </a:uFill>
                <a:latin typeface="Arial" panose="020B0604020202020204" pitchFamily="34" charset="0"/>
                <a:ea typeface="Tahoma" panose="020B0604030504040204" pitchFamily="34" charset="0"/>
              </a:rPr>
            </a:br>
            <a:b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The student will be able to identify </a:t>
            </a:r>
            <a:b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the methods of conducting</a:t>
            </a:r>
            <a:b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preliminary</a:t>
            </a:r>
            <a:b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4400"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4400" dirty="0">
                <a:solidFill>
                  <a:srgbClr val="000000"/>
                </a:solidFill>
                <a:effectLst/>
                <a:latin typeface="Calibri" panose="020F0502020204030204" pitchFamily="34" charset="0"/>
                <a:ea typeface="Tahoma" panose="020B0604030504040204" pitchFamily="34" charset="0"/>
                <a:cs typeface="Calibri" panose="020F0502020204030204" pitchFamily="34" charset="0"/>
              </a:rPr>
              <a:t>investigation</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5696108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7DA5D-3C2E-4C0A-B94C-13F506ECE13C}"/>
              </a:ext>
            </a:extLst>
          </p:cNvPr>
          <p:cNvSpPr>
            <a:spLocks noGrp="1"/>
          </p:cNvSpPr>
          <p:nvPr>
            <p:ph type="title"/>
          </p:nvPr>
        </p:nvSpPr>
        <p:spPr>
          <a:xfrm>
            <a:off x="2455272" y="0"/>
            <a:ext cx="8911687" cy="6676570"/>
          </a:xfrm>
        </p:spPr>
        <p:txBody>
          <a:bodyPr>
            <a:normAutofit/>
          </a:bodyPr>
          <a:lstStyle/>
          <a:p>
            <a:pPr marL="1143000" marR="0" indent="-228600">
              <a:lnSpc>
                <a:spcPts val="1200"/>
              </a:lnSpc>
              <a:spcBef>
                <a:spcPts val="0"/>
              </a:spcBef>
              <a:spcAft>
                <a:spcPts val="0"/>
              </a:spcAft>
              <a:tabLst>
                <a:tab pos="1143000" algn="l"/>
              </a:tabLst>
            </a:pPr>
            <a:br>
              <a:rPr lang="en-US" sz="1800" dirty="0">
                <a:solidFill>
                  <a:srgbClr val="000000"/>
                </a:solidFill>
                <a:effectLst/>
                <a:latin typeface="Arial" panose="020B0604020202020204" pitchFamily="34" charset="0"/>
                <a:ea typeface="Tahoma" panose="020B0604030504040204" pitchFamily="34" charset="0"/>
              </a:rPr>
            </a:br>
            <a:br>
              <a:rPr lang="en-US" sz="1800" dirty="0">
                <a:solidFill>
                  <a:srgbClr val="000000"/>
                </a:solidFill>
                <a:effectLst/>
                <a:latin typeface="Arial" panose="020B0604020202020204" pitchFamily="34" charset="0"/>
                <a:ea typeface="Tahoma" panose="020B0604030504040204" pitchFamily="34" charset="0"/>
              </a:rPr>
            </a:br>
            <a:br>
              <a:rPr lang="en-US" sz="1800" dirty="0">
                <a:solidFill>
                  <a:srgbClr val="000000"/>
                </a:solidFill>
                <a:effectLst/>
                <a:latin typeface="Arial" panose="020B0604020202020204" pitchFamily="34" charset="0"/>
                <a:ea typeface="Tahoma" panose="020B0604030504040204" pitchFamily="34" charset="0"/>
              </a:rPr>
            </a:br>
            <a:br>
              <a:rPr lang="en-US" sz="1800" dirty="0">
                <a:solidFill>
                  <a:srgbClr val="000000"/>
                </a:solidFill>
                <a:effectLst/>
                <a:latin typeface="Arial" panose="020B0604020202020204" pitchFamily="34" charset="0"/>
                <a:ea typeface="Tahoma" panose="020B0604030504040204" pitchFamily="34" charset="0"/>
              </a:rPr>
            </a:br>
            <a:br>
              <a:rPr lang="en-US" sz="1800" dirty="0">
                <a:solidFill>
                  <a:srgbClr val="000000"/>
                </a:solidFill>
                <a:effectLst/>
                <a:latin typeface="Arial" panose="020B0604020202020204" pitchFamily="34" charset="0"/>
                <a:ea typeface="Tahoma" panose="020B0604030504040204" pitchFamily="34" charset="0"/>
              </a:rPr>
            </a:br>
            <a:br>
              <a:rPr lang="en-US" sz="1800" dirty="0">
                <a:solidFill>
                  <a:srgbClr val="000000"/>
                </a:solidFill>
                <a:effectLst/>
                <a:latin typeface="Arial" panose="020B0604020202020204" pitchFamily="34" charset="0"/>
                <a:ea typeface="Tahoma" panose="020B0604030504040204" pitchFamily="34" charset="0"/>
              </a:rPr>
            </a:br>
            <a:br>
              <a:rPr lang="en-US" sz="1800" dirty="0">
                <a:solidFill>
                  <a:srgbClr val="000000"/>
                </a:solidFill>
                <a:effectLst/>
                <a:latin typeface="Arial" panose="020B0604020202020204" pitchFamily="34" charset="0"/>
                <a:ea typeface="Tahoma" panose="020B0604030504040204" pitchFamily="34" charset="0"/>
              </a:rPr>
            </a:br>
            <a:br>
              <a:rPr lang="en-US" sz="1800" dirty="0">
                <a:solidFill>
                  <a:srgbClr val="000000"/>
                </a:solidFill>
                <a:effectLst/>
                <a:latin typeface="Arial" panose="020B0604020202020204" pitchFamily="34" charset="0"/>
                <a:ea typeface="Tahoma" panose="020B0604030504040204" pitchFamily="34" charset="0"/>
              </a:rPr>
            </a:br>
            <a:br>
              <a:rPr lang="en-US" sz="1800" dirty="0">
                <a:solidFill>
                  <a:srgbClr val="000000"/>
                </a:solidFill>
                <a:effectLst/>
                <a:latin typeface="Arial" panose="020B0604020202020204" pitchFamily="34" charset="0"/>
                <a:ea typeface="Tahoma" panose="020B0604030504040204" pitchFamily="34" charset="0"/>
              </a:rPr>
            </a:br>
            <a:br>
              <a:rPr lang="en-US" sz="1800" dirty="0">
                <a:solidFill>
                  <a:srgbClr val="000000"/>
                </a:solidFill>
                <a:effectLst/>
                <a:latin typeface="Arial" panose="020B0604020202020204" pitchFamily="34" charset="0"/>
                <a:ea typeface="Tahoma" panose="020B0604030504040204" pitchFamily="34" charset="0"/>
              </a:rPr>
            </a:br>
            <a:br>
              <a:rPr lang="en-US" sz="1800" dirty="0">
                <a:solidFill>
                  <a:srgbClr val="000000"/>
                </a:solidFill>
                <a:effectLst/>
                <a:latin typeface="Arial" panose="020B0604020202020204" pitchFamily="34" charset="0"/>
                <a:ea typeface="Tahoma" panose="020B0604030504040204" pitchFamily="34" charset="0"/>
              </a:rPr>
            </a:br>
            <a:br>
              <a:rPr lang="en-US" sz="1800" dirty="0">
                <a:solidFill>
                  <a:srgbClr val="000000"/>
                </a:solidFill>
                <a:effectLst/>
                <a:latin typeface="Arial" panose="020B0604020202020204" pitchFamily="34" charset="0"/>
                <a:ea typeface="Tahoma" panose="020B0604030504040204" pitchFamily="34" charset="0"/>
              </a:rPr>
            </a:br>
            <a:br>
              <a:rPr lang="en-US" sz="1800" dirty="0">
                <a:solidFill>
                  <a:srgbClr val="000000"/>
                </a:solidFill>
                <a:effectLst/>
                <a:latin typeface="Arial" panose="020B0604020202020204" pitchFamily="34" charset="0"/>
                <a:ea typeface="Tahoma" panose="020B0604030504040204" pitchFamily="34" charset="0"/>
              </a:rPr>
            </a:br>
            <a:br>
              <a:rPr lang="en-US" sz="1800" dirty="0">
                <a:solidFill>
                  <a:srgbClr val="000000"/>
                </a:solidFill>
                <a:effectLst/>
                <a:latin typeface="Arial" panose="020B0604020202020204" pitchFamily="34" charset="0"/>
                <a:ea typeface="Tahoma" panose="020B0604030504040204" pitchFamily="34" charset="0"/>
              </a:rPr>
            </a:br>
            <a:r>
              <a:rPr lang="en-US" sz="1800" dirty="0">
                <a:solidFill>
                  <a:srgbClr val="000000"/>
                </a:solidFill>
                <a:effectLst/>
                <a:latin typeface="Arial" panose="020B0604020202020204" pitchFamily="34" charset="0"/>
                <a:ea typeface="Tahoma" panose="020B0604030504040204" pitchFamily="34" charset="0"/>
              </a:rPr>
              <a:t>*</a:t>
            </a:r>
            <a:r>
              <a:rPr lang="en-US" sz="2800" dirty="0">
                <a:solidFill>
                  <a:srgbClr val="000000"/>
                </a:solidFill>
                <a:effectLst/>
                <a:latin typeface="Arial" panose="020B0604020202020204" pitchFamily="34" charset="0"/>
                <a:ea typeface="Tahoma" panose="020B0604030504040204" pitchFamily="34" charset="0"/>
              </a:rPr>
              <a:t>Upon arrival at the scene, determine if a crime</a:t>
            </a:r>
            <a:br>
              <a:rPr lang="en-US" sz="2800" dirty="0">
                <a:solidFill>
                  <a:srgbClr val="000000"/>
                </a:solidFill>
                <a:effectLst/>
                <a:latin typeface="Arial" panose="020B0604020202020204" pitchFamily="34" charset="0"/>
                <a:ea typeface="Tahoma" panose="020B0604030504040204" pitchFamily="34" charset="0"/>
              </a:rPr>
            </a:br>
            <a:br>
              <a:rPr lang="en-US" sz="2800" dirty="0">
                <a:solidFill>
                  <a:srgbClr val="000000"/>
                </a:solidFill>
                <a:effectLst/>
                <a:latin typeface="Arial" panose="020B0604020202020204" pitchFamily="34" charset="0"/>
                <a:ea typeface="Tahoma" panose="020B0604030504040204" pitchFamily="34" charset="0"/>
              </a:rPr>
            </a:br>
            <a:r>
              <a:rPr lang="en-US" sz="2800" dirty="0">
                <a:solidFill>
                  <a:srgbClr val="000000"/>
                </a:solidFill>
                <a:effectLst/>
                <a:latin typeface="Arial" panose="020B0604020202020204" pitchFamily="34" charset="0"/>
                <a:ea typeface="Tahoma" panose="020B0604030504040204" pitchFamily="34" charset="0"/>
              </a:rPr>
              <a:t> has been committed. (The specific crime and </a:t>
            </a:r>
            <a:br>
              <a:rPr lang="en-US" sz="2800" dirty="0">
                <a:solidFill>
                  <a:srgbClr val="000000"/>
                </a:solidFill>
                <a:effectLst/>
                <a:latin typeface="Arial" panose="020B0604020202020204" pitchFamily="34" charset="0"/>
                <a:ea typeface="Tahoma" panose="020B0604030504040204" pitchFamily="34" charset="0"/>
              </a:rPr>
            </a:br>
            <a:br>
              <a:rPr lang="en-US" sz="2800" dirty="0">
                <a:solidFill>
                  <a:srgbClr val="000000"/>
                </a:solidFill>
                <a:effectLst/>
                <a:latin typeface="Arial" panose="020B0604020202020204" pitchFamily="34" charset="0"/>
                <a:ea typeface="Tahoma" panose="020B0604030504040204" pitchFamily="34" charset="0"/>
              </a:rPr>
            </a:br>
            <a:r>
              <a:rPr lang="en-US" sz="2800" dirty="0">
                <a:solidFill>
                  <a:srgbClr val="000000"/>
                </a:solidFill>
                <a:effectLst/>
                <a:latin typeface="Arial" panose="020B0604020202020204" pitchFamily="34" charset="0"/>
                <a:ea typeface="Tahoma" panose="020B0604030504040204" pitchFamily="34" charset="0"/>
              </a:rPr>
              <a:t> elements of the offense.)</a:t>
            </a:r>
            <a:br>
              <a:rPr lang="en-US" sz="2800" dirty="0">
                <a:solidFill>
                  <a:srgbClr val="000000"/>
                </a:solidFill>
                <a:effectLst/>
                <a:latin typeface="Arial" panose="020B0604020202020204" pitchFamily="34" charset="0"/>
                <a:ea typeface="Tahoma" panose="020B0604030504040204" pitchFamily="34" charset="0"/>
              </a:rPr>
            </a:br>
            <a:br>
              <a:rPr lang="en-US" sz="2800" dirty="0">
                <a:solidFill>
                  <a:srgbClr val="000000"/>
                </a:solidFill>
                <a:effectLst/>
                <a:latin typeface="Arial" panose="020B0604020202020204" pitchFamily="34" charset="0"/>
                <a:ea typeface="Tahoma" panose="020B0604030504040204" pitchFamily="34" charset="0"/>
              </a:rPr>
            </a:br>
            <a:br>
              <a:rPr lang="en-US" sz="2800" dirty="0">
                <a:solidFill>
                  <a:srgbClr val="000000"/>
                </a:solidFill>
                <a:effectLst/>
                <a:latin typeface="Arial" panose="020B0604020202020204" pitchFamily="34" charset="0"/>
                <a:ea typeface="Tahoma" panose="020B0604030504040204" pitchFamily="34" charset="0"/>
              </a:rPr>
            </a:br>
            <a:br>
              <a:rPr lang="en-US" sz="2800" dirty="0">
                <a:solidFill>
                  <a:srgbClr val="000000"/>
                </a:solidFill>
                <a:effectLst/>
                <a:latin typeface="Arial" panose="020B0604020202020204" pitchFamily="34" charset="0"/>
                <a:ea typeface="Tahoma" panose="020B0604030504040204" pitchFamily="34" charset="0"/>
              </a:rPr>
            </a:br>
            <a:br>
              <a:rPr lang="en-US" sz="2800" dirty="0">
                <a:solidFill>
                  <a:srgbClr val="000000"/>
                </a:solidFill>
                <a:effectLst/>
                <a:latin typeface="Arial" panose="020B0604020202020204" pitchFamily="34" charset="0"/>
                <a:ea typeface="Tahoma" panose="020B0604030504040204" pitchFamily="34" charset="0"/>
              </a:rPr>
            </a:br>
            <a:br>
              <a:rPr lang="en-US" sz="2800" dirty="0">
                <a:solidFill>
                  <a:srgbClr val="000000"/>
                </a:solidFill>
                <a:effectLst/>
                <a:latin typeface="Arial" panose="020B0604020202020204" pitchFamily="34" charset="0"/>
                <a:ea typeface="Tahoma" panose="020B0604030504040204" pitchFamily="34" charset="0"/>
              </a:rPr>
            </a:br>
            <a:br>
              <a:rPr lang="en-US" sz="2800" dirty="0">
                <a:solidFill>
                  <a:srgbClr val="000000"/>
                </a:solidFill>
                <a:effectLst/>
                <a:latin typeface="Arial" panose="020B0604020202020204" pitchFamily="34" charset="0"/>
                <a:ea typeface="Tahoma" panose="020B0604030504040204" pitchFamily="34" charset="0"/>
              </a:rPr>
            </a:br>
            <a:br>
              <a:rPr lang="en-US" sz="2800" dirty="0">
                <a:solidFill>
                  <a:srgbClr val="000000"/>
                </a:solidFill>
                <a:effectLst/>
                <a:latin typeface="Arial" panose="020B0604020202020204" pitchFamily="34" charset="0"/>
                <a:ea typeface="Tahoma" panose="020B0604030504040204" pitchFamily="34" charset="0"/>
              </a:rPr>
            </a:br>
            <a:r>
              <a:rPr lang="en-US" sz="2800" dirty="0">
                <a:solidFill>
                  <a:srgbClr val="000000"/>
                </a:solidFill>
                <a:effectLst/>
                <a:latin typeface="Arial" panose="020B0604020202020204" pitchFamily="34" charset="0"/>
                <a:ea typeface="Tahoma" panose="020B0604030504040204" pitchFamily="34" charset="0"/>
              </a:rPr>
              <a:t>*</a:t>
            </a:r>
            <a:r>
              <a:rPr lang="en-US" sz="2800" dirty="0">
                <a:solidFill>
                  <a:srgbClr val="000000"/>
                </a:solidFill>
                <a:effectLst/>
                <a:uFill>
                  <a:solidFill>
                    <a:srgbClr val="000000"/>
                  </a:solidFill>
                </a:uFill>
                <a:latin typeface="Arial" panose="020B0604020202020204" pitchFamily="34" charset="0"/>
                <a:ea typeface="Tahoma" panose="020B0604030504040204" pitchFamily="34" charset="0"/>
              </a:rPr>
              <a:t>Document specific information in “field notes” </a:t>
            </a:r>
            <a:br>
              <a:rPr lang="en-US" sz="2800" dirty="0">
                <a:solidFill>
                  <a:srgbClr val="000000"/>
                </a:solidFill>
                <a:effectLst/>
                <a:uFill>
                  <a:solidFill>
                    <a:srgbClr val="000000"/>
                  </a:solidFill>
                </a:uFill>
                <a:latin typeface="Arial" panose="020B0604020202020204" pitchFamily="34" charset="0"/>
                <a:ea typeface="Tahoma" panose="020B0604030504040204" pitchFamily="34" charset="0"/>
              </a:rPr>
            </a:br>
            <a:br>
              <a:rPr lang="en-US" sz="2800" dirty="0">
                <a:solidFill>
                  <a:srgbClr val="000000"/>
                </a:solidFill>
                <a:effectLst/>
                <a:uFill>
                  <a:solidFill>
                    <a:srgbClr val="000000"/>
                  </a:solidFill>
                </a:uFill>
                <a:latin typeface="Arial" panose="020B0604020202020204" pitchFamily="34" charset="0"/>
                <a:ea typeface="Tahoma" panose="020B0604030504040204" pitchFamily="34" charset="0"/>
              </a:rPr>
            </a:br>
            <a:r>
              <a:rPr lang="en-US" sz="2800" dirty="0">
                <a:solidFill>
                  <a:srgbClr val="000000"/>
                </a:solidFill>
                <a:effectLst/>
                <a:uFill>
                  <a:solidFill>
                    <a:srgbClr val="000000"/>
                  </a:solidFill>
                </a:uFill>
                <a:latin typeface="Arial" panose="020B0604020202020204" pitchFamily="34" charset="0"/>
                <a:ea typeface="Tahoma" panose="020B0604030504040204" pitchFamily="34" charset="0"/>
              </a:rPr>
              <a:t>regarding the crime </a:t>
            </a:r>
            <a:r>
              <a:rPr lang="en-US" sz="2800" dirty="0">
                <a:solidFill>
                  <a:srgbClr val="000000"/>
                </a:solidFill>
                <a:effectLst/>
                <a:uFill>
                  <a:solidFill>
                    <a:srgbClr val="000000"/>
                  </a:solidFill>
                </a:uFill>
                <a:latin typeface="Arial" panose="020B0604020202020204" pitchFamily="34" charset="0"/>
                <a:ea typeface="Arial" panose="020B0604020202020204" pitchFamily="34" charset="0"/>
              </a:rPr>
              <a:t>scene. </a:t>
            </a:r>
            <a:br>
              <a:rPr lang="en-US" sz="1800" dirty="0">
                <a:solidFill>
                  <a:srgbClr val="000000"/>
                </a:solidFill>
                <a:effectLst/>
                <a:uFill>
                  <a:solidFill>
                    <a:srgbClr val="000000"/>
                  </a:solidFill>
                </a:uFill>
                <a:latin typeface="Tahoma" panose="020B0604030504040204" pitchFamily="34" charset="0"/>
                <a:ea typeface="Tahoma" panose="020B0604030504040204" pitchFamily="34" charset="0"/>
              </a:rPr>
            </a:br>
            <a:endParaRPr lang="en-US" dirty="0"/>
          </a:p>
        </p:txBody>
      </p:sp>
    </p:spTree>
    <p:extLst>
      <p:ext uri="{BB962C8B-B14F-4D97-AF65-F5344CB8AC3E}">
        <p14:creationId xmlns:p14="http://schemas.microsoft.com/office/powerpoint/2010/main" val="29240734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95A1E-0409-4E78-8EBE-ED4FE906ACFC}"/>
              </a:ext>
            </a:extLst>
          </p:cNvPr>
          <p:cNvSpPr>
            <a:spLocks noGrp="1"/>
          </p:cNvSpPr>
          <p:nvPr>
            <p:ph type="title"/>
          </p:nvPr>
        </p:nvSpPr>
        <p:spPr>
          <a:xfrm>
            <a:off x="1787236" y="93518"/>
            <a:ext cx="10183091" cy="6619009"/>
          </a:xfrm>
        </p:spPr>
        <p:txBody>
          <a:bodyPr>
            <a:noAutofit/>
          </a:bodyPr>
          <a:lstStyle/>
          <a:p>
            <a:br>
              <a:rPr lang="en-US" sz="2800" kern="0" dirty="0">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2800" kern="0" dirty="0">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*Can cause suspects confronted with physical evidence to </a:t>
            </a:r>
            <a:br>
              <a:rPr lang="en-US" sz="2800" kern="0" dirty="0">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2800" dirty="0">
                <a:solidFill>
                  <a:srgbClr val="000000"/>
                </a:solidFill>
                <a:uFill>
                  <a:solidFill>
                    <a:srgbClr val="000000"/>
                  </a:solidFill>
                </a:uFill>
                <a:latin typeface="Calibri" panose="020F0502020204030204" pitchFamily="34" charset="0"/>
                <a:ea typeface="Tahoma" panose="020B0604030504040204" pitchFamily="34" charset="0"/>
                <a:cs typeface="Calibri" panose="020F0502020204030204" pitchFamily="34" charset="0"/>
              </a:rPr>
              <a:t>confess the crime</a:t>
            </a:r>
            <a:br>
              <a:rPr lang="en-US" sz="2800" dirty="0">
                <a:solidFill>
                  <a:srgbClr val="000000"/>
                </a:solidFill>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2800" dirty="0">
                <a:solidFill>
                  <a:srgbClr val="000000"/>
                </a:solidFill>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2800" dirty="0">
                <a:solidFill>
                  <a:srgbClr val="000000"/>
                </a:solidFill>
                <a:uFill>
                  <a:solidFill>
                    <a:srgbClr val="000000"/>
                  </a:solidFill>
                </a:uFill>
                <a:latin typeface="Calibri" panose="020F0502020204030204" pitchFamily="34" charset="0"/>
                <a:ea typeface="Tahoma" panose="020B0604030504040204" pitchFamily="34" charset="0"/>
                <a:cs typeface="Calibri" panose="020F0502020204030204" pitchFamily="34" charset="0"/>
              </a:rPr>
              <a:t>*</a:t>
            </a:r>
            <a:r>
              <a:rPr lang="en-US" sz="2800" kern="0" dirty="0">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Witness’s testimony can be supported with physical evidence</a:t>
            </a:r>
            <a:br>
              <a:rPr lang="en-US" sz="2800" kern="0" dirty="0">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2800" kern="0" dirty="0">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2800" kern="0" dirty="0">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*Can help establish where the crime was committed?  How the</a:t>
            </a:r>
            <a:br>
              <a:rPr lang="en-US" sz="2800" kern="0" dirty="0">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2800" kern="0" dirty="0">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crime was committed (M.O.)? </a:t>
            </a:r>
            <a:br>
              <a:rPr lang="en-US" sz="2800" kern="0" dirty="0">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2800" kern="0" dirty="0">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2800" kern="0" dirty="0">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*Why the crime was committed (motive)?  When the crime was </a:t>
            </a:r>
            <a:br>
              <a:rPr lang="en-US" sz="2800" kern="0" dirty="0">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2800" kern="0" dirty="0">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committed?</a:t>
            </a:r>
            <a:br>
              <a:rPr lang="en-US" sz="2800" kern="0" dirty="0">
                <a:solidFill>
                  <a:srgbClr val="000000"/>
                </a:solidFill>
                <a:effectLst>
                  <a:outerShdw sx="0" sy="0">
                    <a:srgbClr val="000000"/>
                  </a:outerShdw>
                </a:effectLst>
                <a:uFill>
                  <a:solidFill>
                    <a:srgbClr val="000000"/>
                  </a:solidFill>
                </a:uFill>
                <a:latin typeface="Tahoma" panose="020B0604030504040204" pitchFamily="34" charset="0"/>
                <a:ea typeface="Tahoma" panose="020B0604030504040204" pitchFamily="34" charset="0"/>
              </a:rPr>
            </a:br>
            <a:endParaRPr lang="en-US" sz="2800" dirty="0"/>
          </a:p>
        </p:txBody>
      </p:sp>
    </p:spTree>
    <p:extLst>
      <p:ext uri="{BB962C8B-B14F-4D97-AF65-F5344CB8AC3E}">
        <p14:creationId xmlns:p14="http://schemas.microsoft.com/office/powerpoint/2010/main" val="57076945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40C19-705A-426B-BD43-836B039339EB}"/>
              </a:ext>
            </a:extLst>
          </p:cNvPr>
          <p:cNvSpPr>
            <a:spLocks noGrp="1"/>
          </p:cNvSpPr>
          <p:nvPr>
            <p:ph type="title"/>
          </p:nvPr>
        </p:nvSpPr>
        <p:spPr>
          <a:xfrm>
            <a:off x="1600200" y="624109"/>
            <a:ext cx="10463645" cy="5693563"/>
          </a:xfrm>
        </p:spPr>
        <p:txBody>
          <a:bodyPr>
            <a:normAutofit/>
          </a:bodyPr>
          <a:lstStyle/>
          <a:p>
            <a:br>
              <a:rPr lang="en-US" dirty="0">
                <a:solidFill>
                  <a:srgbClr val="000000"/>
                </a:solidFill>
                <a:latin typeface="Arial" panose="020B0604020202020204" pitchFamily="34" charset="0"/>
                <a:ea typeface="Tahoma" panose="020B0604030504040204" pitchFamily="34" charset="0"/>
              </a:rPr>
            </a:br>
            <a:br>
              <a:rPr lang="en-US" dirty="0">
                <a:solidFill>
                  <a:srgbClr val="000000"/>
                </a:solidFill>
                <a:latin typeface="Arial" panose="020B0604020202020204" pitchFamily="34" charset="0"/>
                <a:ea typeface="Tahoma" panose="020B0604030504040204" pitchFamily="34" charset="0"/>
              </a:rPr>
            </a:br>
            <a:r>
              <a:rPr lang="en-US" sz="4000" dirty="0">
                <a:solidFill>
                  <a:srgbClr val="000000"/>
                </a:solidFill>
                <a:latin typeface="Calibri" panose="020F0502020204030204" pitchFamily="34" charset="0"/>
                <a:ea typeface="Tahoma" panose="020B0604030504040204" pitchFamily="34" charset="0"/>
                <a:cs typeface="Calibri" panose="020F0502020204030204" pitchFamily="34" charset="0"/>
              </a:rPr>
              <a:t>*Cautiously approach and enter the crime</a:t>
            </a:r>
            <a:br>
              <a:rPr lang="en-US" sz="4000" dirty="0">
                <a:solidFill>
                  <a:srgbClr val="000000"/>
                </a:solidFill>
                <a:latin typeface="Calibri" panose="020F0502020204030204" pitchFamily="34" charset="0"/>
                <a:ea typeface="Tahoma" panose="020B0604030504040204" pitchFamily="34" charset="0"/>
                <a:cs typeface="Calibri" panose="020F0502020204030204" pitchFamily="34" charset="0"/>
              </a:rPr>
            </a:br>
            <a:r>
              <a:rPr lang="en-US" sz="4000" dirty="0">
                <a:solidFill>
                  <a:srgbClr val="000000"/>
                </a:solidFill>
                <a:latin typeface="Calibri" panose="020F0502020204030204" pitchFamily="34" charset="0"/>
                <a:ea typeface="Tahoma" panose="020B0604030504040204" pitchFamily="34" charset="0"/>
                <a:cs typeface="Calibri" panose="020F0502020204030204" pitchFamily="34" charset="0"/>
              </a:rPr>
              <a:t>scene, perform a “walk through,” </a:t>
            </a:r>
            <a:br>
              <a:rPr lang="en-US" sz="4000" dirty="0">
                <a:solidFill>
                  <a:srgbClr val="000000"/>
                </a:solidFill>
                <a:latin typeface="Calibri" panose="020F0502020204030204" pitchFamily="34" charset="0"/>
                <a:ea typeface="Tahoma" panose="020B0604030504040204" pitchFamily="34" charset="0"/>
                <a:cs typeface="Calibri" panose="020F0502020204030204" pitchFamily="34" charset="0"/>
              </a:rPr>
            </a:br>
            <a:r>
              <a:rPr lang="en-US" sz="4000" dirty="0">
                <a:solidFill>
                  <a:srgbClr val="000000"/>
                </a:solidFill>
                <a:latin typeface="Calibri" panose="020F0502020204030204" pitchFamily="34" charset="0"/>
                <a:ea typeface="Tahoma" panose="020B0604030504040204" pitchFamily="34" charset="0"/>
                <a:cs typeface="Calibri" panose="020F0502020204030204" pitchFamily="34" charset="0"/>
              </a:rPr>
              <a:t>remaining observant of any person, vehicles, </a:t>
            </a:r>
            <a:br>
              <a:rPr lang="en-US" sz="4000" dirty="0">
                <a:solidFill>
                  <a:srgbClr val="000000"/>
                </a:solidFill>
                <a:latin typeface="Calibri" panose="020F0502020204030204" pitchFamily="34" charset="0"/>
                <a:ea typeface="Tahoma" panose="020B0604030504040204" pitchFamily="34" charset="0"/>
                <a:cs typeface="Calibri" panose="020F0502020204030204" pitchFamily="34" charset="0"/>
              </a:rPr>
            </a:br>
            <a:r>
              <a:rPr lang="en-US" sz="4000" dirty="0">
                <a:solidFill>
                  <a:srgbClr val="000000"/>
                </a:solidFill>
                <a:latin typeface="Calibri" panose="020F0502020204030204" pitchFamily="34" charset="0"/>
                <a:ea typeface="Tahoma" panose="020B0604030504040204" pitchFamily="34" charset="0"/>
                <a:cs typeface="Calibri" panose="020F0502020204030204" pitchFamily="34" charset="0"/>
              </a:rPr>
              <a:t>events,  potential evidence, and environmental </a:t>
            </a:r>
            <a:br>
              <a:rPr lang="en-US" sz="4000" dirty="0">
                <a:solidFill>
                  <a:srgbClr val="000000"/>
                </a:solidFill>
                <a:latin typeface="Calibri" panose="020F0502020204030204" pitchFamily="34" charset="0"/>
                <a:ea typeface="Tahoma" panose="020B0604030504040204" pitchFamily="34" charset="0"/>
                <a:cs typeface="Calibri" panose="020F0502020204030204" pitchFamily="34" charset="0"/>
              </a:rPr>
            </a:br>
            <a:r>
              <a:rPr lang="en-US" sz="4000" dirty="0">
                <a:solidFill>
                  <a:srgbClr val="000000"/>
                </a:solidFill>
                <a:latin typeface="Calibri" panose="020F0502020204030204" pitchFamily="34" charset="0"/>
                <a:ea typeface="Tahoma" panose="020B0604030504040204" pitchFamily="34" charset="0"/>
                <a:cs typeface="Calibri" panose="020F0502020204030204" pitchFamily="34" charset="0"/>
              </a:rPr>
              <a:t>conditions. </a:t>
            </a:r>
            <a:endParaRPr lang="en-US" sz="4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6075349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D87619-02F1-4142-9484-87539D82B733}"/>
              </a:ext>
            </a:extLst>
          </p:cNvPr>
          <p:cNvSpPr>
            <a:spLocks noGrp="1"/>
          </p:cNvSpPr>
          <p:nvPr>
            <p:ph type="title"/>
          </p:nvPr>
        </p:nvSpPr>
        <p:spPr>
          <a:xfrm>
            <a:off x="2592924" y="624109"/>
            <a:ext cx="8911687" cy="5631217"/>
          </a:xfrm>
        </p:spPr>
        <p:txBody>
          <a:bodyPr>
            <a:normAutofit/>
          </a:bodyPr>
          <a:lstStyle/>
          <a:p>
            <a:br>
              <a:rPr lang="en-US" dirty="0">
                <a:solidFill>
                  <a:srgbClr val="000000"/>
                </a:solidFill>
                <a:latin typeface="Arial" panose="020B0604020202020204" pitchFamily="34" charset="0"/>
                <a:ea typeface="Tahoma" panose="020B0604030504040204" pitchFamily="34" charset="0"/>
              </a:rPr>
            </a:br>
            <a:r>
              <a:rPr lang="en-US" sz="4000" dirty="0">
                <a:solidFill>
                  <a:srgbClr val="000000"/>
                </a:solidFill>
                <a:latin typeface="Calibri" panose="020F0502020204030204" pitchFamily="34" charset="0"/>
                <a:ea typeface="Tahoma" panose="020B0604030504040204" pitchFamily="34" charset="0"/>
                <a:cs typeface="Calibri" panose="020F0502020204030204" pitchFamily="34" charset="0"/>
              </a:rPr>
              <a:t>*If applicable, provide first aid to injured </a:t>
            </a:r>
            <a:br>
              <a:rPr lang="en-US" sz="4000" dirty="0">
                <a:solidFill>
                  <a:srgbClr val="000000"/>
                </a:solidFill>
                <a:latin typeface="Calibri" panose="020F0502020204030204" pitchFamily="34" charset="0"/>
                <a:ea typeface="Tahoma" panose="020B0604030504040204" pitchFamily="34" charset="0"/>
                <a:cs typeface="Calibri" panose="020F0502020204030204" pitchFamily="34" charset="0"/>
              </a:rPr>
            </a:br>
            <a:r>
              <a:rPr lang="en-US" sz="4000" dirty="0">
                <a:solidFill>
                  <a:srgbClr val="000000"/>
                </a:solidFill>
                <a:latin typeface="Calibri" panose="020F0502020204030204" pitchFamily="34" charset="0"/>
                <a:ea typeface="Tahoma" panose="020B0604030504040204" pitchFamily="34" charset="0"/>
                <a:cs typeface="Calibri" panose="020F0502020204030204" pitchFamily="34" charset="0"/>
              </a:rPr>
              <a:t>persons, request emergency medical attention and advise them of the areas of potential evidence to minimize destruction (i.e. cutting through bullet holes, knife tears, etc.)</a:t>
            </a:r>
            <a:endParaRPr lang="en-US" sz="4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5085606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CE08-E6ED-40AD-B7FC-2D8A755F3045}"/>
              </a:ext>
            </a:extLst>
          </p:cNvPr>
          <p:cNvSpPr>
            <a:spLocks noGrp="1"/>
          </p:cNvSpPr>
          <p:nvPr>
            <p:ph type="title"/>
          </p:nvPr>
        </p:nvSpPr>
        <p:spPr>
          <a:xfrm>
            <a:off x="2592924" y="624109"/>
            <a:ext cx="8911687" cy="5839035"/>
          </a:xfrm>
        </p:spPr>
        <p:txBody>
          <a:bodyPr/>
          <a:lstStyle/>
          <a:p>
            <a:br>
              <a:rPr lang="en-US" dirty="0">
                <a:solidFill>
                  <a:srgbClr val="000000"/>
                </a:solidFill>
                <a:latin typeface="Arial" panose="020B0604020202020204" pitchFamily="34" charset="0"/>
                <a:ea typeface="Tahoma" panose="020B0604030504040204" pitchFamily="34" charset="0"/>
              </a:rPr>
            </a:br>
            <a:br>
              <a:rPr lang="en-US" dirty="0">
                <a:solidFill>
                  <a:srgbClr val="000000"/>
                </a:solidFill>
                <a:latin typeface="Arial" panose="020B0604020202020204" pitchFamily="34" charset="0"/>
                <a:ea typeface="Tahoma" panose="020B0604030504040204" pitchFamily="34" charset="0"/>
              </a:rPr>
            </a:br>
            <a:r>
              <a:rPr lang="en-US" sz="4800" dirty="0">
                <a:solidFill>
                  <a:srgbClr val="000000"/>
                </a:solidFill>
                <a:latin typeface="Calibri" panose="020F0502020204030204" pitchFamily="34" charset="0"/>
                <a:ea typeface="Tahoma" panose="020B0604030504040204" pitchFamily="34" charset="0"/>
                <a:cs typeface="Calibri" panose="020F0502020204030204" pitchFamily="34" charset="0"/>
              </a:rPr>
              <a:t>*Determine if a weapon is involved and secure it. Leave weapon in place unless it constitutes an immediate threat. </a:t>
            </a:r>
            <a:endParaRPr lang="en-US" sz="4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6851684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50C33-1B16-4966-834B-20C64C7FD21C}"/>
              </a:ext>
            </a:extLst>
          </p:cNvPr>
          <p:cNvSpPr>
            <a:spLocks noGrp="1"/>
          </p:cNvSpPr>
          <p:nvPr>
            <p:ph type="title"/>
          </p:nvPr>
        </p:nvSpPr>
        <p:spPr>
          <a:xfrm>
            <a:off x="2592924" y="624110"/>
            <a:ext cx="8911687" cy="5548090"/>
          </a:xfrm>
        </p:spPr>
        <p:txBody>
          <a:bodyPr/>
          <a:lstStyle/>
          <a:p>
            <a:br>
              <a:rPr lang="en-US" dirty="0">
                <a:solidFill>
                  <a:srgbClr val="000000"/>
                </a:solidFill>
                <a:latin typeface="Arial" panose="020B0604020202020204" pitchFamily="34" charset="0"/>
                <a:ea typeface="Tahoma" panose="020B0604030504040204" pitchFamily="34" charset="0"/>
              </a:rPr>
            </a:br>
            <a:r>
              <a:rPr lang="en-US" sz="6000" dirty="0">
                <a:solidFill>
                  <a:srgbClr val="000000"/>
                </a:solidFill>
                <a:latin typeface="Calibri" panose="020F0502020204030204" pitchFamily="34" charset="0"/>
                <a:ea typeface="Tahoma" panose="020B0604030504040204" pitchFamily="34" charset="0"/>
                <a:cs typeface="Calibri" panose="020F0502020204030204" pitchFamily="34" charset="0"/>
              </a:rPr>
              <a:t>*</a:t>
            </a:r>
            <a:r>
              <a:rPr lang="en-US" sz="6000" dirty="0">
                <a:solidFill>
                  <a:srgbClr val="000000"/>
                </a:solidFill>
                <a:uFill>
                  <a:solidFill>
                    <a:srgbClr val="000000"/>
                  </a:solidFill>
                </a:uFill>
                <a:latin typeface="Calibri" panose="020F0502020204030204" pitchFamily="34" charset="0"/>
                <a:ea typeface="Tahoma" panose="020B0604030504040204" pitchFamily="34" charset="0"/>
                <a:cs typeface="Calibri" panose="020F0502020204030204" pitchFamily="34" charset="0"/>
              </a:rPr>
              <a:t>Document specific information in “field notes” regarding the crime </a:t>
            </a:r>
            <a:r>
              <a:rPr lang="en-US" sz="6000" dirty="0">
                <a:solidFill>
                  <a:srgbClr val="000000"/>
                </a:solidFill>
                <a:uFill>
                  <a:solidFill>
                    <a:srgbClr val="000000"/>
                  </a:solidFill>
                </a:uFill>
                <a:latin typeface="Calibri" panose="020F0502020204030204" pitchFamily="34" charset="0"/>
                <a:ea typeface="Arial" panose="020B0604020202020204" pitchFamily="34" charset="0"/>
                <a:cs typeface="Calibri" panose="020F0502020204030204" pitchFamily="34" charset="0"/>
              </a:rPr>
              <a:t>scene. </a:t>
            </a:r>
            <a:br>
              <a:rPr lang="en-US" sz="6000" dirty="0">
                <a:solidFill>
                  <a:srgbClr val="000000"/>
                </a:solidFill>
                <a:uFill>
                  <a:solidFill>
                    <a:srgbClr val="000000"/>
                  </a:solidFill>
                </a:uFill>
                <a:latin typeface="Calibri" panose="020F0502020204030204" pitchFamily="34" charset="0"/>
                <a:ea typeface="Tahoma" panose="020B0604030504040204" pitchFamily="34" charset="0"/>
                <a:cs typeface="Calibri" panose="020F0502020204030204" pitchFamily="34" charset="0"/>
              </a:rPr>
            </a:br>
            <a:endParaRPr lang="en-US" sz="6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3957051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F1106-AFEB-4841-8D4F-A0F103E67B73}"/>
              </a:ext>
            </a:extLst>
          </p:cNvPr>
          <p:cNvSpPr>
            <a:spLocks noGrp="1"/>
          </p:cNvSpPr>
          <p:nvPr>
            <p:ph type="title"/>
          </p:nvPr>
        </p:nvSpPr>
        <p:spPr>
          <a:xfrm>
            <a:off x="2592924" y="624110"/>
            <a:ext cx="8911687" cy="5892804"/>
          </a:xfrm>
        </p:spPr>
        <p:txBody>
          <a:bodyPr>
            <a:normAutofit/>
          </a:bodyPr>
          <a:lstStyle/>
          <a:p>
            <a:r>
              <a:rPr lang="en-US" dirty="0">
                <a:solidFill>
                  <a:srgbClr val="002060"/>
                </a:solidFill>
                <a:effectLst/>
                <a:latin typeface="Calibri" panose="020F0502020204030204" pitchFamily="34" charset="0"/>
                <a:ea typeface="Tahoma" panose="020B0604030504040204" pitchFamily="34" charset="0"/>
                <a:cs typeface="Calibri" panose="020F0502020204030204" pitchFamily="34" charset="0"/>
              </a:rPr>
              <a:t>Protection of a crime scene:</a:t>
            </a:r>
            <a:br>
              <a:rPr lang="en-US" dirty="0">
                <a:solidFill>
                  <a:srgbClr val="002060"/>
                </a:solidFill>
                <a:effectLst/>
                <a:latin typeface="Calibri" panose="020F0502020204030204" pitchFamily="34" charset="0"/>
                <a:ea typeface="Tahoma" panose="020B0604030504040204" pitchFamily="34" charset="0"/>
                <a:cs typeface="Calibri" panose="020F0502020204030204" pitchFamily="34" charset="0"/>
              </a:rPr>
            </a:br>
            <a:br>
              <a:rPr lang="en-US" dirty="0">
                <a:solidFill>
                  <a:srgbClr val="002060"/>
                </a:solidFill>
                <a:effectLst/>
                <a:latin typeface="Calibri" panose="020F0502020204030204" pitchFamily="34" charset="0"/>
                <a:ea typeface="Tahoma" panose="020B0604030504040204" pitchFamily="34" charset="0"/>
                <a:cs typeface="Calibri" panose="020F0502020204030204" pitchFamily="34" charset="0"/>
              </a:rPr>
            </a:br>
            <a:r>
              <a:rPr lang="en-US" dirty="0">
                <a:solidFill>
                  <a:srgbClr val="002060"/>
                </a:solidFill>
                <a:effectLst/>
                <a:latin typeface="Calibri" panose="020F0502020204030204" pitchFamily="34" charset="0"/>
                <a:ea typeface="Tahoma" panose="020B0604030504040204" pitchFamily="34" charset="0"/>
                <a:cs typeface="Calibri" panose="020F0502020204030204" pitchFamily="34" charset="0"/>
              </a:rPr>
              <a:t>*</a:t>
            </a:r>
            <a:r>
              <a:rPr lang="en-US" dirty="0">
                <a:solidFill>
                  <a:srgbClr val="000000"/>
                </a:solidFill>
                <a:effectLst/>
                <a:latin typeface="Calibri" panose="020F0502020204030204" pitchFamily="34" charset="0"/>
                <a:ea typeface="Tahoma" panose="020B0604030504040204" pitchFamily="34" charset="0"/>
                <a:cs typeface="Calibri" panose="020F0502020204030204" pitchFamily="34" charset="0"/>
              </a:rPr>
              <a:t>Establish defined entry and exit points to minimize loss, destruction and contamination of evidence</a:t>
            </a:r>
            <a:br>
              <a:rPr lang="en-US"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dirty="0">
                <a:solidFill>
                  <a:srgbClr val="000000"/>
                </a:solidFill>
                <a:effectLst/>
                <a:latin typeface="Calibri" panose="020F0502020204030204" pitchFamily="34" charset="0"/>
                <a:ea typeface="Tahoma" panose="020B0604030504040204" pitchFamily="34" charset="0"/>
                <a:cs typeface="Calibri" panose="020F0502020204030204" pitchFamily="34" charset="0"/>
              </a:rPr>
              <a:t>*Establish an inner and outer perimeter using street barricades, ropes, crime scene tape, or additional personnel around the perimeter to keep unauthorized persons out.</a:t>
            </a:r>
            <a:endParaRPr lang="en-US" dirty="0">
              <a:solidFill>
                <a:srgbClr val="00206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6449531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B5689-1B46-4741-BF20-26C9783446EB}"/>
              </a:ext>
            </a:extLst>
          </p:cNvPr>
          <p:cNvSpPr>
            <a:spLocks noGrp="1"/>
          </p:cNvSpPr>
          <p:nvPr>
            <p:ph type="ctrTitle"/>
          </p:nvPr>
        </p:nvSpPr>
        <p:spPr>
          <a:xfrm>
            <a:off x="2589213" y="217715"/>
            <a:ext cx="8915399" cy="1126284"/>
          </a:xfrm>
        </p:spPr>
        <p:txBody>
          <a:bodyPr/>
          <a:lstStyle/>
          <a:p>
            <a:pPr marL="342900" marR="0" lvl="0" indent="-342900" fontAlgn="base">
              <a:lnSpc>
                <a:spcPts val="1200"/>
              </a:lnSpc>
              <a:spcBef>
                <a:spcPts val="0"/>
              </a:spcBef>
              <a:spcAft>
                <a:spcPts val="0"/>
              </a:spcAft>
            </a:pPr>
            <a:r>
              <a:rPr lang="en-US" sz="1800" u="none" strike="noStrike" kern="0" spc="0" dirty="0">
                <a:ln>
                  <a:noFill/>
                </a:ln>
                <a:noFill/>
                <a:effectLst>
                  <a:outerShdw sx="0" sy="0">
                    <a:srgbClr val="000000"/>
                  </a:outerShdw>
                </a:effectLst>
                <a:uFill>
                  <a:solidFill>
                    <a:srgbClr val="000000"/>
                  </a:solidFill>
                </a:uFill>
                <a:latin typeface="Arial" panose="020B0604020202020204" pitchFamily="34" charset="0"/>
                <a:ea typeface="Tahoma" panose="020B0604030504040204" pitchFamily="34" charset="0"/>
              </a:rPr>
              <a:t> scene </a:t>
            </a:r>
            <a:r>
              <a:rPr lang="en-US" sz="1800" dirty="0">
                <a:solidFill>
                  <a:srgbClr val="000000"/>
                </a:solidFill>
                <a:effectLst/>
                <a:latin typeface="Arial" panose="020B0604020202020204" pitchFamily="34" charset="0"/>
                <a:ea typeface="Tahoma" panose="020B0604030504040204" pitchFamily="34" charset="0"/>
              </a:rPr>
              <a:t>:</a:t>
            </a:r>
            <a:endParaRPr lang="en-US" dirty="0"/>
          </a:p>
        </p:txBody>
      </p:sp>
      <p:sp>
        <p:nvSpPr>
          <p:cNvPr id="3" name="Subtitle 2">
            <a:extLst>
              <a:ext uri="{FF2B5EF4-FFF2-40B4-BE49-F238E27FC236}">
                <a16:creationId xmlns:a16="http://schemas.microsoft.com/office/drawing/2014/main" id="{DBF36C7B-6788-4C60-ACBC-B6B4C443E99C}"/>
              </a:ext>
            </a:extLst>
          </p:cNvPr>
          <p:cNvSpPr>
            <a:spLocks noGrp="1"/>
          </p:cNvSpPr>
          <p:nvPr>
            <p:ph type="subTitle" idx="1"/>
          </p:nvPr>
        </p:nvSpPr>
        <p:spPr>
          <a:xfrm>
            <a:off x="2589213" y="217715"/>
            <a:ext cx="8915399" cy="6270171"/>
          </a:xfrm>
        </p:spPr>
        <p:txBody>
          <a:bodyPr>
            <a:normAutofit/>
          </a:bodyPr>
          <a:lstStyle/>
          <a:p>
            <a:r>
              <a:rPr lang="en-US" sz="3600" dirty="0">
                <a:solidFill>
                  <a:schemeClr val="tx1"/>
                </a:solidFill>
                <a:latin typeface="Calibri" panose="020F0502020204030204" pitchFamily="34" charset="0"/>
                <a:cs typeface="Calibri" panose="020F0502020204030204" pitchFamily="34" charset="0"/>
              </a:rPr>
              <a:t>The basic steps of which a crime scene normally progresses are as follows:</a:t>
            </a:r>
          </a:p>
          <a:p>
            <a:endParaRPr lang="en-US" sz="3600" dirty="0">
              <a:solidFill>
                <a:schemeClr val="tx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3600" dirty="0">
                <a:solidFill>
                  <a:schemeClr val="tx1"/>
                </a:solidFill>
                <a:latin typeface="Calibri" panose="020F0502020204030204" pitchFamily="34" charset="0"/>
                <a:cs typeface="Calibri" panose="020F0502020204030204" pitchFamily="34" charset="0"/>
              </a:rPr>
              <a:t>Approach Crime Scene</a:t>
            </a:r>
          </a:p>
          <a:p>
            <a:pPr marL="285750" indent="-285750">
              <a:buFont typeface="Arial" panose="020B0604020202020204" pitchFamily="34" charset="0"/>
              <a:buChar char="•"/>
            </a:pPr>
            <a:r>
              <a:rPr lang="en-US" sz="3600" dirty="0">
                <a:solidFill>
                  <a:schemeClr val="tx1"/>
                </a:solidFill>
                <a:latin typeface="Calibri" panose="020F0502020204030204" pitchFamily="34" charset="0"/>
                <a:cs typeface="Calibri" panose="020F0502020204030204" pitchFamily="34" charset="0"/>
              </a:rPr>
              <a:t>Secure and Protect</a:t>
            </a:r>
          </a:p>
          <a:p>
            <a:pPr marL="285750" indent="-285750">
              <a:buFont typeface="Arial" panose="020B0604020202020204" pitchFamily="34" charset="0"/>
              <a:buChar char="•"/>
            </a:pPr>
            <a:r>
              <a:rPr lang="en-US" sz="3600" dirty="0">
                <a:solidFill>
                  <a:schemeClr val="tx1"/>
                </a:solidFill>
                <a:latin typeface="Calibri" panose="020F0502020204030204" pitchFamily="34" charset="0"/>
                <a:cs typeface="Calibri" panose="020F0502020204030204" pitchFamily="34" charset="0"/>
              </a:rPr>
              <a:t>Establish Entry and Exit</a:t>
            </a:r>
          </a:p>
          <a:p>
            <a:pPr marL="285750" indent="-285750">
              <a:buFont typeface="Arial" panose="020B0604020202020204" pitchFamily="34" charset="0"/>
              <a:buChar char="•"/>
            </a:pPr>
            <a:r>
              <a:rPr lang="en-US" sz="3600" dirty="0">
                <a:solidFill>
                  <a:schemeClr val="tx1"/>
                </a:solidFill>
                <a:latin typeface="Calibri" panose="020F0502020204030204" pitchFamily="34" charset="0"/>
                <a:cs typeface="Calibri" panose="020F0502020204030204" pitchFamily="34" charset="0"/>
              </a:rPr>
              <a:t>Preliminary Survey</a:t>
            </a:r>
          </a:p>
          <a:p>
            <a:pPr marL="285750" indent="-285750">
              <a:buFont typeface="Arial" panose="020B0604020202020204" pitchFamily="34" charset="0"/>
              <a:buChar char="•"/>
            </a:pPr>
            <a:r>
              <a:rPr lang="en-US" sz="3600" dirty="0">
                <a:solidFill>
                  <a:schemeClr val="tx1"/>
                </a:solidFill>
                <a:latin typeface="Calibri" panose="020F0502020204030204" pitchFamily="34" charset="0"/>
                <a:cs typeface="Calibri" panose="020F0502020204030204" pitchFamily="34" charset="0"/>
              </a:rPr>
              <a:t>Detailed Search</a:t>
            </a:r>
          </a:p>
          <a:p>
            <a:endParaRPr lang="en-US" dirty="0"/>
          </a:p>
        </p:txBody>
      </p:sp>
    </p:spTree>
    <p:extLst>
      <p:ext uri="{BB962C8B-B14F-4D97-AF65-F5344CB8AC3E}">
        <p14:creationId xmlns:p14="http://schemas.microsoft.com/office/powerpoint/2010/main" val="423530205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92539-3BC4-4272-95C1-2508B690A5A0}"/>
              </a:ext>
            </a:extLst>
          </p:cNvPr>
          <p:cNvSpPr>
            <a:spLocks noGrp="1"/>
          </p:cNvSpPr>
          <p:nvPr>
            <p:ph type="title"/>
          </p:nvPr>
        </p:nvSpPr>
        <p:spPr>
          <a:xfrm>
            <a:off x="2592924" y="93518"/>
            <a:ext cx="8911687" cy="6764482"/>
          </a:xfrm>
        </p:spPr>
        <p:txBody>
          <a:bodyPr>
            <a:normAutofit fontScale="90000"/>
          </a:bodyPr>
          <a:lstStyle/>
          <a:p>
            <a:r>
              <a:rPr lang="en-US" dirty="0"/>
              <a:t>                             (Cont.)</a:t>
            </a:r>
            <a:br>
              <a:rPr lang="en-US" dirty="0"/>
            </a:br>
            <a:br>
              <a:rPr lang="en-US" dirty="0"/>
            </a:br>
            <a:r>
              <a:rPr lang="en-US" dirty="0"/>
              <a:t>*</a:t>
            </a:r>
            <a:r>
              <a:rPr lang="en-US" b="1" dirty="0">
                <a:solidFill>
                  <a:schemeClr val="tx1"/>
                </a:solidFill>
              </a:rPr>
              <a:t> </a:t>
            </a:r>
            <a:r>
              <a:rPr lang="en-US" sz="4800" dirty="0">
                <a:solidFill>
                  <a:schemeClr val="tx1"/>
                </a:solidFill>
                <a:latin typeface="Calibri" panose="020F0502020204030204" pitchFamily="34" charset="0"/>
                <a:cs typeface="Calibri" panose="020F0502020204030204" pitchFamily="34" charset="0"/>
              </a:rPr>
              <a:t>Narrative Description</a:t>
            </a:r>
            <a:br>
              <a:rPr lang="en-US" sz="4800" dirty="0">
                <a:solidFill>
                  <a:schemeClr val="tx1"/>
                </a:solidFill>
                <a:latin typeface="Calibri" panose="020F0502020204030204" pitchFamily="34" charset="0"/>
                <a:cs typeface="Calibri" panose="020F0502020204030204" pitchFamily="34" charset="0"/>
              </a:rPr>
            </a:br>
            <a:br>
              <a:rPr lang="en-US" sz="4800" dirty="0">
                <a:solidFill>
                  <a:schemeClr val="tx1"/>
                </a:solidFill>
                <a:latin typeface="Calibri" panose="020F0502020204030204" pitchFamily="34" charset="0"/>
                <a:cs typeface="Calibri" panose="020F0502020204030204" pitchFamily="34" charset="0"/>
              </a:rPr>
            </a:br>
            <a:r>
              <a:rPr lang="en-US" sz="4800" dirty="0">
                <a:solidFill>
                  <a:schemeClr val="tx1"/>
                </a:solidFill>
                <a:latin typeface="Calibri" panose="020F0502020204030204" pitchFamily="34" charset="0"/>
                <a:cs typeface="Calibri" panose="020F0502020204030204" pitchFamily="34" charset="0"/>
              </a:rPr>
              <a:t>*Photograph Scene (Overall Photos)</a:t>
            </a:r>
            <a:br>
              <a:rPr lang="en-US" sz="4800" dirty="0">
                <a:solidFill>
                  <a:schemeClr val="tx1"/>
                </a:solidFill>
                <a:latin typeface="Calibri" panose="020F0502020204030204" pitchFamily="34" charset="0"/>
                <a:cs typeface="Calibri" panose="020F0502020204030204" pitchFamily="34" charset="0"/>
              </a:rPr>
            </a:br>
            <a:br>
              <a:rPr lang="en-US" sz="4800" dirty="0">
                <a:solidFill>
                  <a:schemeClr val="tx1"/>
                </a:solidFill>
                <a:latin typeface="Calibri" panose="020F0502020204030204" pitchFamily="34" charset="0"/>
                <a:cs typeface="Calibri" panose="020F0502020204030204" pitchFamily="34" charset="0"/>
              </a:rPr>
            </a:br>
            <a:r>
              <a:rPr lang="en-US" sz="4800" dirty="0">
                <a:solidFill>
                  <a:schemeClr val="tx1"/>
                </a:solidFill>
                <a:latin typeface="Calibri" panose="020F0502020204030204" pitchFamily="34" charset="0"/>
                <a:cs typeface="Calibri" panose="020F0502020204030204" pitchFamily="34" charset="0"/>
              </a:rPr>
              <a:t>*Identify, Mark, and Document Evidence</a:t>
            </a:r>
            <a:br>
              <a:rPr lang="en-US" sz="4800" dirty="0">
                <a:solidFill>
                  <a:schemeClr val="tx1"/>
                </a:solidFill>
                <a:latin typeface="Calibri" panose="020F0502020204030204" pitchFamily="34" charset="0"/>
                <a:cs typeface="Calibri" panose="020F0502020204030204" pitchFamily="34" charset="0"/>
              </a:rPr>
            </a:br>
            <a:br>
              <a:rPr lang="en-US" sz="4800" dirty="0">
                <a:solidFill>
                  <a:schemeClr val="tx1"/>
                </a:solidFill>
                <a:latin typeface="Calibri" panose="020F0502020204030204" pitchFamily="34" charset="0"/>
                <a:cs typeface="Calibri" panose="020F0502020204030204" pitchFamily="34" charset="0"/>
              </a:rPr>
            </a:br>
            <a:r>
              <a:rPr lang="en-US" sz="4800" dirty="0">
                <a:solidFill>
                  <a:schemeClr val="tx1"/>
                </a:solidFill>
                <a:latin typeface="Calibri" panose="020F0502020204030204" pitchFamily="34" charset="0"/>
                <a:cs typeface="Calibri" panose="020F0502020204030204" pitchFamily="34" charset="0"/>
              </a:rPr>
              <a:t>*Sketch Scene</a:t>
            </a:r>
            <a:br>
              <a:rPr lang="en-US" sz="4800" dirty="0">
                <a:solidFill>
                  <a:schemeClr val="tx1"/>
                </a:solidFill>
                <a:latin typeface="Calibri" panose="020F0502020204030204" pitchFamily="34" charset="0"/>
                <a:cs typeface="Calibri" panose="020F0502020204030204" pitchFamily="34" charset="0"/>
              </a:rPr>
            </a:br>
            <a:endParaRPr lang="en-US" sz="4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421342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20FDD-34F0-4C88-89B9-C140D11F7894}"/>
              </a:ext>
            </a:extLst>
          </p:cNvPr>
          <p:cNvSpPr>
            <a:spLocks noGrp="1"/>
          </p:cNvSpPr>
          <p:nvPr>
            <p:ph type="title"/>
          </p:nvPr>
        </p:nvSpPr>
        <p:spPr>
          <a:xfrm>
            <a:off x="2592924" y="624109"/>
            <a:ext cx="8911687" cy="5974117"/>
          </a:xfrm>
        </p:spPr>
        <p:txBody>
          <a:bodyPr>
            <a:normAutofit/>
          </a:bodyPr>
          <a:lstStyle/>
          <a:p>
            <a:r>
              <a:rPr lang="en-US" dirty="0">
                <a:latin typeface="Calibri" panose="020F0502020204030204" pitchFamily="34" charset="0"/>
                <a:cs typeface="Calibri" panose="020F0502020204030204" pitchFamily="34" charset="0"/>
              </a:rPr>
              <a:t>                          (Cont.)</a:t>
            </a:r>
            <a:br>
              <a:rPr lang="en-US" dirty="0">
                <a:latin typeface="Calibri" panose="020F0502020204030204" pitchFamily="34" charset="0"/>
                <a:cs typeface="Calibri" panose="020F0502020204030204" pitchFamily="34" charset="0"/>
              </a:rPr>
            </a:br>
            <a:r>
              <a:rPr lang="en-US" dirty="0">
                <a:latin typeface="Calibri" panose="020F0502020204030204" pitchFamily="34" charset="0"/>
                <a:cs typeface="Calibri" panose="020F0502020204030204" pitchFamily="34" charset="0"/>
              </a:rPr>
              <a:t>*</a:t>
            </a:r>
            <a:r>
              <a:rPr lang="en-US" dirty="0">
                <a:solidFill>
                  <a:schemeClr val="tx1"/>
                </a:solidFill>
                <a:latin typeface="Calibri" panose="020F0502020204030204" pitchFamily="34" charset="0"/>
                <a:cs typeface="Calibri" panose="020F0502020204030204" pitchFamily="34" charset="0"/>
              </a:rPr>
              <a:t>Mark and document additional evidence</a:t>
            </a:r>
            <a:br>
              <a:rPr lang="en-US" dirty="0">
                <a:solidFill>
                  <a:schemeClr val="tx1"/>
                </a:solidFill>
                <a:latin typeface="Calibri" panose="020F0502020204030204" pitchFamily="34" charset="0"/>
                <a:cs typeface="Calibri" panose="020F0502020204030204" pitchFamily="34" charset="0"/>
              </a:rPr>
            </a:br>
            <a:br>
              <a:rPr lang="en-US" dirty="0">
                <a:solidFill>
                  <a:schemeClr val="tx1"/>
                </a:solidFill>
                <a:latin typeface="Calibri" panose="020F0502020204030204" pitchFamily="34" charset="0"/>
                <a:cs typeface="Calibri" panose="020F0502020204030204" pitchFamily="34" charset="0"/>
              </a:rPr>
            </a:br>
            <a:r>
              <a:rPr lang="en-US" dirty="0">
                <a:solidFill>
                  <a:schemeClr val="tx1"/>
                </a:solidFill>
                <a:latin typeface="Calibri" panose="020F0502020204030204" pitchFamily="34" charset="0"/>
                <a:cs typeface="Calibri" panose="020F0502020204030204" pitchFamily="34" charset="0"/>
              </a:rPr>
              <a:t>*Collection of evidence and establish chain of custody</a:t>
            </a:r>
            <a:br>
              <a:rPr lang="en-US" dirty="0">
                <a:solidFill>
                  <a:schemeClr val="tx1"/>
                </a:solidFill>
                <a:latin typeface="Calibri" panose="020F0502020204030204" pitchFamily="34" charset="0"/>
                <a:cs typeface="Calibri" panose="020F0502020204030204" pitchFamily="34" charset="0"/>
              </a:rPr>
            </a:br>
            <a:br>
              <a:rPr lang="en-US" dirty="0">
                <a:solidFill>
                  <a:schemeClr val="tx1"/>
                </a:solidFill>
                <a:latin typeface="Calibri" panose="020F0502020204030204" pitchFamily="34" charset="0"/>
                <a:cs typeface="Calibri" panose="020F0502020204030204" pitchFamily="34" charset="0"/>
              </a:rPr>
            </a:br>
            <a:r>
              <a:rPr lang="en-US" dirty="0">
                <a:solidFill>
                  <a:schemeClr val="tx1"/>
                </a:solidFill>
                <a:latin typeface="Calibri" panose="020F0502020204030204" pitchFamily="34" charset="0"/>
                <a:cs typeface="Calibri" panose="020F0502020204030204" pitchFamily="34" charset="0"/>
              </a:rPr>
              <a:t>*Fingerprints/Latent Prints</a:t>
            </a:r>
            <a:br>
              <a:rPr lang="en-US" dirty="0">
                <a:solidFill>
                  <a:schemeClr val="tx1"/>
                </a:solidFill>
                <a:latin typeface="Calibri" panose="020F0502020204030204" pitchFamily="34" charset="0"/>
                <a:cs typeface="Calibri" panose="020F0502020204030204" pitchFamily="34" charset="0"/>
              </a:rPr>
            </a:br>
            <a:br>
              <a:rPr lang="en-US" dirty="0">
                <a:solidFill>
                  <a:schemeClr val="tx1"/>
                </a:solidFill>
                <a:latin typeface="Calibri" panose="020F0502020204030204" pitchFamily="34" charset="0"/>
                <a:cs typeface="Calibri" panose="020F0502020204030204" pitchFamily="34" charset="0"/>
              </a:rPr>
            </a:br>
            <a:r>
              <a:rPr lang="en-US" dirty="0">
                <a:solidFill>
                  <a:schemeClr val="tx1"/>
                </a:solidFill>
                <a:latin typeface="Calibri" panose="020F0502020204030204" pitchFamily="34" charset="0"/>
                <a:cs typeface="Calibri" panose="020F0502020204030204" pitchFamily="34" charset="0"/>
              </a:rPr>
              <a:t>*Debriefing</a:t>
            </a:r>
            <a:br>
              <a:rPr lang="en-US" b="1" dirty="0">
                <a:solidFill>
                  <a:schemeClr val="tx1"/>
                </a:solidFill>
              </a:rPr>
            </a:br>
            <a:endParaRPr lang="en-US" dirty="0"/>
          </a:p>
        </p:txBody>
      </p:sp>
    </p:spTree>
    <p:extLst>
      <p:ext uri="{BB962C8B-B14F-4D97-AF65-F5344CB8AC3E}">
        <p14:creationId xmlns:p14="http://schemas.microsoft.com/office/powerpoint/2010/main" val="283757436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D4560-601C-40BE-A998-E802671ACBBB}"/>
              </a:ext>
            </a:extLst>
          </p:cNvPr>
          <p:cNvSpPr>
            <a:spLocks noGrp="1"/>
          </p:cNvSpPr>
          <p:nvPr>
            <p:ph type="title"/>
          </p:nvPr>
        </p:nvSpPr>
        <p:spPr>
          <a:xfrm>
            <a:off x="2592924" y="624110"/>
            <a:ext cx="8911687" cy="5776690"/>
          </a:xfrm>
        </p:spPr>
        <p:txBody>
          <a:bodyPr>
            <a:normAutofit fontScale="90000"/>
          </a:bodyPr>
          <a:lstStyle/>
          <a:p>
            <a:r>
              <a:rPr lang="en-US" dirty="0">
                <a:solidFill>
                  <a:srgbClr val="002060"/>
                </a:solidFill>
                <a:effectLst/>
                <a:latin typeface="Calibri" panose="020F0502020204030204" pitchFamily="34" charset="0"/>
                <a:ea typeface="Tahoma" panose="020B0604030504040204" pitchFamily="34" charset="0"/>
                <a:cs typeface="Calibri" panose="020F0502020204030204" pitchFamily="34" charset="0"/>
              </a:rPr>
              <a:t>Potential evidence:</a:t>
            </a:r>
            <a:br>
              <a:rPr lang="en-US" dirty="0">
                <a:solidFill>
                  <a:srgbClr val="002060"/>
                </a:solidFill>
                <a:effectLst/>
                <a:latin typeface="Calibri" panose="020F0502020204030204" pitchFamily="34" charset="0"/>
                <a:ea typeface="Tahoma" panose="020B0604030504040204" pitchFamily="34" charset="0"/>
                <a:cs typeface="Calibri" panose="020F0502020204030204" pitchFamily="34" charset="0"/>
              </a:rPr>
            </a:br>
            <a:br>
              <a:rPr lang="en-US" dirty="0">
                <a:solidFill>
                  <a:srgbClr val="002060"/>
                </a:solidFill>
                <a:effectLst/>
                <a:latin typeface="Calibri" panose="020F0502020204030204" pitchFamily="34" charset="0"/>
                <a:ea typeface="Tahoma" panose="020B0604030504040204" pitchFamily="34" charset="0"/>
                <a:cs typeface="Calibri" panose="020F0502020204030204" pitchFamily="34" charset="0"/>
              </a:rPr>
            </a:br>
            <a:r>
              <a:rPr lang="en-US"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Once evidence has been located, remind personnel not to touch, move, or handle the items, in any way, until the evidence has been:</a:t>
            </a:r>
            <a:br>
              <a:rPr lang="en-US"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dirty="0">
                <a:solidFill>
                  <a:srgbClr val="000000"/>
                </a:solidFill>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a:t>
            </a:r>
            <a:r>
              <a:rPr lang="en-US" dirty="0">
                <a:solidFill>
                  <a:srgbClr val="000000"/>
                </a:solidFill>
                <a:effectLst/>
                <a:latin typeface="Calibri" panose="020F0502020204030204" pitchFamily="34" charset="0"/>
                <a:ea typeface="Tahoma" panose="020B0604030504040204" pitchFamily="34" charset="0"/>
                <a:cs typeface="Calibri" panose="020F0502020204030204" pitchFamily="34" charset="0"/>
              </a:rPr>
              <a:t>Photographed</a:t>
            </a:r>
            <a:br>
              <a:rPr lang="en-US"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dirty="0">
                <a:solidFill>
                  <a:srgbClr val="000000"/>
                </a:solidFill>
                <a:effectLst/>
                <a:latin typeface="Calibri" panose="020F0502020204030204" pitchFamily="34" charset="0"/>
                <a:ea typeface="Tahoma" panose="020B0604030504040204" pitchFamily="34" charset="0"/>
                <a:cs typeface="Calibri" panose="020F0502020204030204" pitchFamily="34" charset="0"/>
              </a:rPr>
              <a:t>*Sketched</a:t>
            </a:r>
            <a:br>
              <a:rPr lang="en-US"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br>
              <a:rPr lang="en-US" dirty="0">
                <a:solidFill>
                  <a:srgbClr val="000000"/>
                </a:solidFill>
                <a:effectLst/>
                <a:latin typeface="Calibri" panose="020F0502020204030204" pitchFamily="34" charset="0"/>
                <a:ea typeface="Tahoma" panose="020B0604030504040204" pitchFamily="34" charset="0"/>
                <a:cs typeface="Calibri" panose="020F0502020204030204" pitchFamily="34" charset="0"/>
              </a:rPr>
            </a:br>
            <a:r>
              <a:rPr lang="en-US" dirty="0">
                <a:solidFill>
                  <a:srgbClr val="000000"/>
                </a:solidFill>
                <a:effectLst/>
                <a:latin typeface="Calibri" panose="020F0502020204030204" pitchFamily="34" charset="0"/>
                <a:ea typeface="Tahoma" panose="020B0604030504040204" pitchFamily="34" charset="0"/>
                <a:cs typeface="Calibri" panose="020F0502020204030204" pitchFamily="34" charset="0"/>
              </a:rPr>
              <a:t>*</a:t>
            </a:r>
            <a:r>
              <a:rPr lang="en-US"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Documented</a:t>
            </a:r>
            <a:br>
              <a:rPr lang="en-US" u="none" strike="noStrike" kern="0" spc="0" dirty="0">
                <a:ln>
                  <a:noFill/>
                </a:ln>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br>
              <a:rPr lang="en-US" sz="1800" dirty="0">
                <a:solidFill>
                  <a:srgbClr val="000000"/>
                </a:solidFill>
                <a:effectLst/>
                <a:uFill>
                  <a:solidFill>
                    <a:srgbClr val="000000"/>
                  </a:solidFill>
                </a:uFill>
                <a:latin typeface="Tahoma" panose="020B0604030504040204" pitchFamily="34" charset="0"/>
                <a:ea typeface="Tahoma" panose="020B0604030504040204" pitchFamily="34" charset="0"/>
              </a:rPr>
            </a:br>
            <a:endParaRPr lang="en-US" dirty="0">
              <a:solidFill>
                <a:srgbClr val="002060"/>
              </a:solidFill>
            </a:endParaRPr>
          </a:p>
        </p:txBody>
      </p:sp>
    </p:spTree>
    <p:extLst>
      <p:ext uri="{BB962C8B-B14F-4D97-AF65-F5344CB8AC3E}">
        <p14:creationId xmlns:p14="http://schemas.microsoft.com/office/powerpoint/2010/main" val="134850895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C9BB9-A18E-4F95-958A-F26A4D769BBF}"/>
              </a:ext>
            </a:extLst>
          </p:cNvPr>
          <p:cNvSpPr>
            <a:spLocks noGrp="1"/>
          </p:cNvSpPr>
          <p:nvPr>
            <p:ph type="title"/>
          </p:nvPr>
        </p:nvSpPr>
        <p:spPr>
          <a:xfrm>
            <a:off x="2592924" y="624109"/>
            <a:ext cx="8911687" cy="5921833"/>
          </a:xfrm>
        </p:spPr>
        <p:txBody>
          <a:bodyPr>
            <a:normAutofit/>
          </a:bodyPr>
          <a:lstStyle/>
          <a:p>
            <a:pPr algn="ctr"/>
            <a:br>
              <a:rPr lang="en-US" sz="6000" dirty="0">
                <a:solidFill>
                  <a:srgbClr val="000000"/>
                </a:solidFill>
                <a:effectLst/>
                <a:latin typeface="Arial" panose="020B0604020202020204" pitchFamily="34" charset="0"/>
                <a:ea typeface="Tahoma" panose="020B0604030504040204" pitchFamily="34" charset="0"/>
              </a:rPr>
            </a:br>
            <a:r>
              <a:rPr lang="en-US" sz="6000" dirty="0">
                <a:solidFill>
                  <a:srgbClr val="000000"/>
                </a:solidFill>
                <a:effectLst/>
                <a:latin typeface="Arial" panose="020B0604020202020204" pitchFamily="34" charset="0"/>
                <a:ea typeface="Tahoma" panose="020B0604030504040204" pitchFamily="34" charset="0"/>
              </a:rPr>
              <a:t>The student will be able to explain the importance for establishing a chain of custody. </a:t>
            </a:r>
            <a:endParaRPr lang="en-US" sz="6000" dirty="0"/>
          </a:p>
        </p:txBody>
      </p:sp>
    </p:spTree>
    <p:extLst>
      <p:ext uri="{BB962C8B-B14F-4D97-AF65-F5344CB8AC3E}">
        <p14:creationId xmlns:p14="http://schemas.microsoft.com/office/powerpoint/2010/main" val="9390009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a:hlinkClick r:id="" action="ppaction://media"/>
            <a:extLst>
              <a:ext uri="{FF2B5EF4-FFF2-40B4-BE49-F238E27FC236}">
                <a16:creationId xmlns:a16="http://schemas.microsoft.com/office/drawing/2014/main" id="{1C75BE6D-E246-42AC-93D5-B48096E42B17}"/>
              </a:ext>
            </a:extLst>
          </p:cNvPr>
          <p:cNvPicPr>
            <a:picLocks noGrp="1" noRot="1" noChangeAspect="1"/>
          </p:cNvPicPr>
          <p:nvPr>
            <p:ph idx="1"/>
            <a:videoFile r:link="rId1"/>
          </p:nvPr>
        </p:nvPicPr>
        <p:blipFill>
          <a:blip r:embed="rId3"/>
          <a:stretch>
            <a:fillRect/>
          </a:stretch>
        </p:blipFill>
        <p:spPr>
          <a:xfrm>
            <a:off x="1901536" y="290945"/>
            <a:ext cx="9809019" cy="6109855"/>
          </a:xfrm>
          <a:prstGeom prst="rect">
            <a:avLst/>
          </a:prstGeom>
        </p:spPr>
      </p:pic>
    </p:spTree>
    <p:extLst>
      <p:ext uri="{BB962C8B-B14F-4D97-AF65-F5344CB8AC3E}">
        <p14:creationId xmlns:p14="http://schemas.microsoft.com/office/powerpoint/2010/main" val="150841119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F33E8-5522-41EF-9095-3BFE2957B9F2}"/>
              </a:ext>
            </a:extLst>
          </p:cNvPr>
          <p:cNvSpPr>
            <a:spLocks noGrp="1"/>
          </p:cNvSpPr>
          <p:nvPr>
            <p:ph type="title"/>
          </p:nvPr>
        </p:nvSpPr>
        <p:spPr>
          <a:xfrm>
            <a:off x="2592924" y="116114"/>
            <a:ext cx="8911687" cy="6574972"/>
          </a:xfrm>
        </p:spPr>
        <p:txBody>
          <a:bodyPr/>
          <a:lstStyle/>
          <a:p>
            <a:pPr fontAlgn="base">
              <a:lnSpc>
                <a:spcPts val="1200"/>
              </a:lnSpc>
              <a:spcBef>
                <a:spcPts val="0"/>
              </a:spcBef>
              <a:buClr>
                <a:srgbClr val="000000"/>
              </a:buClr>
              <a:tabLst>
                <a:tab pos="2743200" algn="ctr"/>
                <a:tab pos="5486400" algn="r"/>
              </a:tabLst>
            </a:pPr>
            <a:br>
              <a:rPr lang="en-US" sz="24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cs typeface="Arial" panose="020B0604020202020204" pitchFamily="34" charset="0"/>
              </a:rPr>
            </a:br>
            <a:br>
              <a:rPr lang="en-US" sz="24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cs typeface="Arial" panose="020B0604020202020204" pitchFamily="34" charset="0"/>
              </a:rPr>
            </a:br>
            <a:br>
              <a:rPr lang="en-US" sz="24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cs typeface="Arial" panose="020B0604020202020204" pitchFamily="34" charset="0"/>
              </a:rPr>
            </a:br>
            <a:br>
              <a:rPr lang="en-US" sz="24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cs typeface="Arial" panose="020B0604020202020204" pitchFamily="34" charset="0"/>
              </a:rPr>
            </a:br>
            <a:br>
              <a:rPr lang="en-US" sz="24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cs typeface="Arial" panose="020B0604020202020204" pitchFamily="34" charset="0"/>
              </a:rPr>
            </a:br>
            <a:br>
              <a:rPr lang="en-US" sz="24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cs typeface="Arial" panose="020B0604020202020204" pitchFamily="34" charset="0"/>
              </a:rPr>
            </a:br>
            <a:r>
              <a:rPr lang="en-US" sz="24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cs typeface="Arial" panose="020B0604020202020204" pitchFamily="34" charset="0"/>
              </a:rPr>
              <a:t>*A record of all individuals who handle the evidence, as well </a:t>
            </a:r>
            <a:br>
              <a:rPr lang="en-US" sz="24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cs typeface="Arial" panose="020B0604020202020204" pitchFamily="34" charset="0"/>
              </a:rPr>
            </a:br>
            <a:br>
              <a:rPr lang="en-US" sz="24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cs typeface="Arial" panose="020B0604020202020204" pitchFamily="34" charset="0"/>
              </a:rPr>
            </a:br>
            <a:r>
              <a:rPr lang="en-US" sz="24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cs typeface="Arial" panose="020B0604020202020204" pitchFamily="34" charset="0"/>
              </a:rPr>
              <a:t>as any details </a:t>
            </a:r>
            <a:r>
              <a:rPr lang="en-US" sz="2400"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of events</a:t>
            </a:r>
            <a:br>
              <a:rPr lang="en-US" sz="2400"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br>
            <a:br>
              <a:rPr lang="en-US" sz="2400"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br>
            <a:br>
              <a:rPr lang="en-US" sz="2400"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br>
            <a:r>
              <a:rPr lang="en-US" sz="2400"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a:t>
            </a:r>
            <a:r>
              <a:rPr lang="en-US" sz="24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cs typeface="Arial" panose="020B0604020202020204" pitchFamily="34" charset="0"/>
              </a:rPr>
              <a:t>Documentation should begin during the preliminary</a:t>
            </a:r>
            <a:br>
              <a:rPr lang="en-US" sz="24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cs typeface="Arial" panose="020B0604020202020204" pitchFamily="34" charset="0"/>
              </a:rPr>
            </a:br>
            <a:br>
              <a:rPr lang="en-US" sz="24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cs typeface="Arial" panose="020B0604020202020204" pitchFamily="34" charset="0"/>
              </a:rPr>
            </a:br>
            <a:r>
              <a:rPr lang="en-US" sz="24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cs typeface="Arial" panose="020B0604020202020204" pitchFamily="34" charset="0"/>
              </a:rPr>
              <a:t> investigation</a:t>
            </a:r>
            <a:br>
              <a:rPr lang="en-US" sz="24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cs typeface="Arial" panose="020B0604020202020204" pitchFamily="34" charset="0"/>
              </a:rPr>
            </a:br>
            <a:br>
              <a:rPr lang="en-US" sz="24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cs typeface="Arial" panose="020B0604020202020204" pitchFamily="34" charset="0"/>
              </a:rPr>
            </a:br>
            <a:br>
              <a:rPr lang="en-US" sz="24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cs typeface="Arial" panose="020B0604020202020204" pitchFamily="34" charset="0"/>
              </a:rPr>
            </a:br>
            <a:r>
              <a:rPr lang="en-US" sz="2400" u="none" strike="noStrike" kern="0" spc="0" dirty="0">
                <a:ln>
                  <a:noFill/>
                </a:ln>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cs typeface="Arial" panose="020B0604020202020204" pitchFamily="34" charset="0"/>
              </a:rPr>
              <a:t>*</a:t>
            </a:r>
            <a:r>
              <a:rPr lang="en-US" sz="2400" dirty="0">
                <a:solidFill>
                  <a:srgbClr val="000000"/>
                </a:solidFill>
                <a:effectLst/>
                <a:latin typeface="Arial" panose="020B0604020202020204" pitchFamily="34" charset="0"/>
                <a:ea typeface="Tahoma" panose="020B0604030504040204" pitchFamily="34" charset="0"/>
                <a:cs typeface="Arial" panose="020B0604020202020204" pitchFamily="34" charset="0"/>
              </a:rPr>
              <a:t>Ensure that evidence bags, envelopes, and tags are created </a:t>
            </a:r>
            <a:br>
              <a:rPr lang="en-US" sz="2400" dirty="0">
                <a:solidFill>
                  <a:srgbClr val="000000"/>
                </a:solidFill>
                <a:effectLst/>
                <a:latin typeface="Arial" panose="020B0604020202020204" pitchFamily="34" charset="0"/>
                <a:ea typeface="Tahoma" panose="020B0604030504040204" pitchFamily="34" charset="0"/>
                <a:cs typeface="Arial" panose="020B0604020202020204" pitchFamily="34" charset="0"/>
              </a:rPr>
            </a:br>
            <a:br>
              <a:rPr lang="en-US" sz="2400" dirty="0">
                <a:solidFill>
                  <a:srgbClr val="000000"/>
                </a:solidFill>
                <a:effectLst/>
                <a:latin typeface="Arial" panose="020B0604020202020204" pitchFamily="34" charset="0"/>
                <a:ea typeface="Tahoma" panose="020B0604030504040204" pitchFamily="34" charset="0"/>
                <a:cs typeface="Arial" panose="020B0604020202020204" pitchFamily="34" charset="0"/>
              </a:rPr>
            </a:br>
            <a:r>
              <a:rPr lang="en-US" sz="2400" dirty="0">
                <a:solidFill>
                  <a:srgbClr val="000000"/>
                </a:solidFill>
                <a:effectLst/>
                <a:latin typeface="Arial" panose="020B0604020202020204" pitchFamily="34" charset="0"/>
                <a:ea typeface="Tahoma" panose="020B0604030504040204" pitchFamily="34" charset="0"/>
                <a:cs typeface="Arial" panose="020B0604020202020204" pitchFamily="34" charset="0"/>
              </a:rPr>
              <a:t> and filled out properly</a:t>
            </a:r>
            <a:br>
              <a:rPr lang="en-US" sz="2400" dirty="0">
                <a:solidFill>
                  <a:srgbClr val="000000"/>
                </a:solidFill>
                <a:effectLst/>
                <a:latin typeface="Arial" panose="020B0604020202020204" pitchFamily="34" charset="0"/>
                <a:ea typeface="Tahoma" panose="020B0604030504040204" pitchFamily="34" charset="0"/>
                <a:cs typeface="Arial" panose="020B0604020202020204" pitchFamily="34" charset="0"/>
              </a:rPr>
            </a:br>
            <a:br>
              <a:rPr lang="en-US" sz="2400" dirty="0">
                <a:solidFill>
                  <a:srgbClr val="000000"/>
                </a:solidFill>
                <a:effectLst/>
                <a:latin typeface="Arial" panose="020B0604020202020204" pitchFamily="34" charset="0"/>
                <a:ea typeface="Tahoma" panose="020B0604030504040204" pitchFamily="34" charset="0"/>
                <a:cs typeface="Arial" panose="020B0604020202020204" pitchFamily="34" charset="0"/>
              </a:rPr>
            </a:br>
            <a:br>
              <a:rPr lang="en-US" sz="1800" u="none" strike="noStrike" kern="0" spc="0" dirty="0">
                <a:ln>
                  <a:noFill/>
                </a:ln>
                <a:solidFill>
                  <a:srgbClr val="000000"/>
                </a:solidFill>
                <a:effectLst>
                  <a:outerShdw sx="0" sy="0">
                    <a:srgbClr val="000000"/>
                  </a:outerShdw>
                </a:effectLst>
                <a:uFill>
                  <a:solidFill>
                    <a:srgbClr val="000000"/>
                  </a:solidFill>
                </a:uFill>
                <a:latin typeface="Tahoma" panose="020B0604030504040204" pitchFamily="34" charset="0"/>
                <a:ea typeface="Tahoma" panose="020B0604030504040204" pitchFamily="34" charset="0"/>
              </a:rPr>
            </a:br>
            <a:br>
              <a:rPr lang="en-US" sz="1800" dirty="0">
                <a:solidFill>
                  <a:srgbClr val="000000"/>
                </a:solidFill>
                <a:effectLst/>
                <a:latin typeface="Arial" panose="020B0604020202020204" pitchFamily="34" charset="0"/>
                <a:ea typeface="Tahoma" panose="020B0604030504040204" pitchFamily="34" charset="0"/>
              </a:rPr>
            </a:br>
            <a:br>
              <a:rPr lang="en-US" sz="1800" dirty="0">
                <a:solidFill>
                  <a:srgbClr val="000000"/>
                </a:solidFill>
                <a:effectLst/>
                <a:latin typeface="Arial" panose="020B0604020202020204" pitchFamily="34" charset="0"/>
                <a:ea typeface="Tahoma" panose="020B0604030504040204" pitchFamily="34" charset="0"/>
              </a:rPr>
            </a:br>
            <a:br>
              <a:rPr lang="en-US" sz="1800" u="none" strike="noStrike" kern="0" spc="0" dirty="0">
                <a:ln>
                  <a:noFill/>
                </a:ln>
                <a:solidFill>
                  <a:srgbClr val="000000"/>
                </a:solidFill>
                <a:effectLst>
                  <a:outerShdw sx="0" sy="0">
                    <a:srgbClr val="000000"/>
                  </a:outerShdw>
                </a:effectLst>
                <a:uFill>
                  <a:solidFill>
                    <a:srgbClr val="000000"/>
                  </a:solidFill>
                </a:uFill>
                <a:latin typeface="Tahoma" panose="020B0604030504040204" pitchFamily="34" charset="0"/>
                <a:ea typeface="Tahoma" panose="020B0604030504040204" pitchFamily="34" charset="0"/>
              </a:rPr>
            </a:br>
            <a:r>
              <a:rPr lang="en-US" u="none" strike="noStrike" kern="0" spc="0" dirty="0">
                <a:ln>
                  <a:noFill/>
                </a:ln>
                <a:solidFill>
                  <a:srgbClr val="000000"/>
                </a:solidFill>
                <a:effectLst>
                  <a:outerShdw sx="0" sy="0">
                    <a:srgbClr val="000000"/>
                  </a:outerShdw>
                </a:effectLst>
                <a:uFill>
                  <a:solidFill>
                    <a:srgbClr val="000000"/>
                  </a:solidFill>
                </a:uFill>
                <a:latin typeface="Tahoma" panose="020B0604030504040204" pitchFamily="34" charset="0"/>
                <a:ea typeface="Tahoma" panose="020B0604030504040204" pitchFamily="34" charset="0"/>
              </a:rPr>
              <a:t>*Chain of Custody is very Important!!</a:t>
            </a:r>
            <a:br>
              <a:rPr lang="en-US" sz="1800" dirty="0">
                <a:solidFill>
                  <a:srgbClr val="000000"/>
                </a:solidFill>
                <a:effectLst/>
                <a:uFill>
                  <a:solidFill>
                    <a:srgbClr val="000000"/>
                  </a:solidFill>
                </a:uFill>
                <a:latin typeface="Tahoma" panose="020B0604030504040204" pitchFamily="34" charset="0"/>
                <a:ea typeface="Tahoma" panose="020B0604030504040204" pitchFamily="34" charset="0"/>
              </a:rPr>
            </a:br>
            <a:endParaRPr lang="en-US" dirty="0"/>
          </a:p>
        </p:txBody>
      </p:sp>
    </p:spTree>
    <p:extLst>
      <p:ext uri="{BB962C8B-B14F-4D97-AF65-F5344CB8AC3E}">
        <p14:creationId xmlns:p14="http://schemas.microsoft.com/office/powerpoint/2010/main" val="79669114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F3DA9-FDFA-4144-B400-866EC7762CE1}"/>
              </a:ext>
            </a:extLst>
          </p:cNvPr>
          <p:cNvSpPr>
            <a:spLocks noGrp="1"/>
          </p:cNvSpPr>
          <p:nvPr>
            <p:ph type="title"/>
          </p:nvPr>
        </p:nvSpPr>
        <p:spPr>
          <a:xfrm>
            <a:off x="2592924" y="218209"/>
            <a:ext cx="8911687" cy="6328063"/>
          </a:xfrm>
        </p:spPr>
        <p:txBody>
          <a:bodyPr>
            <a:normAutofit fontScale="90000"/>
          </a:bodyPr>
          <a:lstStyle/>
          <a:p>
            <a:br>
              <a:rPr lang="en-US" dirty="0">
                <a:solidFill>
                  <a:srgbClr val="000000"/>
                </a:solidFill>
                <a:latin typeface="Arial" panose="020B0604020202020204" pitchFamily="34" charset="0"/>
                <a:ea typeface="Tahoma" panose="020B0604030504040204" pitchFamily="34" charset="0"/>
                <a:cs typeface="Arial" panose="020B0604020202020204" pitchFamily="34" charset="0"/>
              </a:rPr>
            </a:br>
            <a:r>
              <a:rPr lang="en-US" dirty="0">
                <a:solidFill>
                  <a:srgbClr val="000000"/>
                </a:solidFill>
                <a:latin typeface="Arial" panose="020B0604020202020204" pitchFamily="34" charset="0"/>
                <a:ea typeface="Tahoma" panose="020B0604030504040204" pitchFamily="34" charset="0"/>
                <a:cs typeface="Arial" panose="020B0604020202020204" pitchFamily="34" charset="0"/>
              </a:rPr>
              <a:t>*</a:t>
            </a:r>
            <a:r>
              <a:rPr lang="en-US" kern="0" dirty="0">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cs typeface="Arial" panose="020B0604020202020204" pitchFamily="34" charset="0"/>
              </a:rPr>
              <a:t>Each time the evidence exchanges possession from one person to another </a:t>
            </a:r>
            <a:r>
              <a:rPr lang="en-US" dirty="0">
                <a:solidFill>
                  <a:srgbClr val="000000"/>
                </a:solidFill>
                <a:latin typeface="Arial" panose="020B0604020202020204" pitchFamily="34" charset="0"/>
                <a:ea typeface="Tahoma" panose="020B0604030504040204" pitchFamily="34" charset="0"/>
                <a:cs typeface="Arial" panose="020B0604020202020204" pitchFamily="34" charset="0"/>
              </a:rPr>
              <a:t>or moves from one location to another, the investigator must record this transaction</a:t>
            </a:r>
            <a:br>
              <a:rPr lang="en-US" dirty="0">
                <a:solidFill>
                  <a:srgbClr val="000000"/>
                </a:solidFill>
                <a:latin typeface="Arial" panose="020B0604020202020204" pitchFamily="34" charset="0"/>
                <a:ea typeface="Tahoma" panose="020B0604030504040204" pitchFamily="34" charset="0"/>
                <a:cs typeface="Arial" panose="020B0604020202020204" pitchFamily="34" charset="0"/>
              </a:rPr>
            </a:br>
            <a:br>
              <a:rPr lang="en-US" dirty="0">
                <a:solidFill>
                  <a:srgbClr val="000000"/>
                </a:solidFill>
                <a:latin typeface="Arial" panose="020B0604020202020204" pitchFamily="34" charset="0"/>
                <a:ea typeface="Tahoma" panose="020B0604030504040204" pitchFamily="34" charset="0"/>
                <a:cs typeface="Arial" panose="020B0604020202020204" pitchFamily="34" charset="0"/>
              </a:rPr>
            </a:br>
            <a:r>
              <a:rPr lang="en-US" dirty="0">
                <a:solidFill>
                  <a:srgbClr val="000000"/>
                </a:solidFill>
                <a:latin typeface="Arial" panose="020B0604020202020204" pitchFamily="34" charset="0"/>
                <a:ea typeface="Tahoma" panose="020B0604030504040204" pitchFamily="34" charset="0"/>
                <a:cs typeface="Arial" panose="020B0604020202020204" pitchFamily="34" charset="0"/>
              </a:rPr>
              <a:t>*</a:t>
            </a:r>
            <a:r>
              <a:rPr lang="en-US" kern="0" dirty="0">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cs typeface="Arial" panose="020B0604020202020204" pitchFamily="34" charset="0"/>
              </a:rPr>
              <a:t>It is critical to record all pertinent information possible and maintain the chain</a:t>
            </a:r>
            <a:r>
              <a:rPr lang="en-US" kern="0" dirty="0">
                <a:solidFill>
                  <a:srgbClr val="000000"/>
                </a:solidFill>
                <a:uFill>
                  <a:solidFill>
                    <a:srgbClr val="000000"/>
                  </a:solidFill>
                </a:uFill>
                <a:latin typeface="Arial" panose="020B0604020202020204" pitchFamily="34" charset="0"/>
                <a:ea typeface="Tahoma" panose="020B0604030504040204" pitchFamily="34" charset="0"/>
                <a:cs typeface="Arial" panose="020B0604020202020204" pitchFamily="34" charset="0"/>
              </a:rPr>
              <a:t> </a:t>
            </a:r>
            <a:r>
              <a:rPr lang="en-US" dirty="0">
                <a:solidFill>
                  <a:srgbClr val="000000"/>
                </a:solidFill>
                <a:latin typeface="Arial" panose="020B0604020202020204" pitchFamily="34" charset="0"/>
                <a:ea typeface="Arial" panose="020B0604020202020204" pitchFamily="34" charset="0"/>
                <a:cs typeface="Arial" panose="020B0604020202020204" pitchFamily="34" charset="0"/>
              </a:rPr>
              <a:t>of custody</a:t>
            </a:r>
            <a:br>
              <a:rPr lang="en-US" dirty="0">
                <a:solidFill>
                  <a:srgbClr val="000000"/>
                </a:solidFill>
                <a:latin typeface="Arial" panose="020B0604020202020204" pitchFamily="34" charset="0"/>
                <a:ea typeface="Arial" panose="020B0604020202020204" pitchFamily="34" charset="0"/>
                <a:cs typeface="Arial" panose="020B0604020202020204" pitchFamily="34" charset="0"/>
              </a:rPr>
            </a:br>
            <a:br>
              <a:rPr lang="en-US" dirty="0">
                <a:solidFill>
                  <a:srgbClr val="000000"/>
                </a:solidFill>
                <a:latin typeface="Arial" panose="020B0604020202020204" pitchFamily="34" charset="0"/>
                <a:ea typeface="Arial" panose="020B0604020202020204" pitchFamily="34" charset="0"/>
                <a:cs typeface="Arial" panose="020B0604020202020204" pitchFamily="34" charset="0"/>
              </a:rPr>
            </a:br>
            <a:r>
              <a:rPr lang="en-US" dirty="0">
                <a:solidFill>
                  <a:srgbClr val="000000"/>
                </a:solidFill>
                <a:latin typeface="Arial" panose="020B0604020202020204" pitchFamily="34" charset="0"/>
                <a:ea typeface="Arial" panose="020B0604020202020204" pitchFamily="34" charset="0"/>
                <a:cs typeface="Arial" panose="020B0604020202020204" pitchFamily="34" charset="0"/>
              </a:rPr>
              <a:t>*</a:t>
            </a:r>
            <a:r>
              <a:rPr lang="en-US" kern="0" dirty="0">
                <a:solidFill>
                  <a:srgbClr val="000000"/>
                </a:solidFill>
                <a:effectLst>
                  <a:outerShdw sx="0" sy="0">
                    <a:srgbClr val="000000"/>
                  </a:outerShdw>
                </a:effectLst>
                <a:uFill>
                  <a:solidFill>
                    <a:srgbClr val="000000"/>
                  </a:solidFill>
                </a:uFill>
                <a:latin typeface="Arial" panose="020B0604020202020204" pitchFamily="34" charset="0"/>
                <a:ea typeface="Tahoma" panose="020B0604030504040204" pitchFamily="34" charset="0"/>
                <a:cs typeface="Arial" panose="020B0604020202020204" pitchFamily="34" charset="0"/>
              </a:rPr>
              <a:t>Always follow department policy and protocol</a:t>
            </a:r>
            <a:endParaRPr lang="en-US" dirty="0"/>
          </a:p>
        </p:txBody>
      </p:sp>
    </p:spTree>
    <p:extLst>
      <p:ext uri="{BB962C8B-B14F-4D97-AF65-F5344CB8AC3E}">
        <p14:creationId xmlns:p14="http://schemas.microsoft.com/office/powerpoint/2010/main" val="49165758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26C85-FCA9-495F-A20F-0FDC463A8811}"/>
              </a:ext>
            </a:extLst>
          </p:cNvPr>
          <p:cNvSpPr>
            <a:spLocks noGrp="1"/>
          </p:cNvSpPr>
          <p:nvPr>
            <p:ph type="title"/>
          </p:nvPr>
        </p:nvSpPr>
        <p:spPr>
          <a:xfrm>
            <a:off x="2592924" y="624110"/>
            <a:ext cx="8911687" cy="5433790"/>
          </a:xfrm>
        </p:spPr>
        <p:txBody>
          <a:bodyPr/>
          <a:lstStyle/>
          <a:p>
            <a:br>
              <a:rPr lang="en-US" sz="1800" kern="0" dirty="0">
                <a:solidFill>
                  <a:srgbClr val="000000"/>
                </a:solidFill>
                <a:effectLst>
                  <a:outerShdw sx="0" sy="0">
                    <a:srgbClr val="000000"/>
                  </a:outerShdw>
                </a:effectLst>
                <a:uFill>
                  <a:solidFill>
                    <a:srgbClr val="000000"/>
                  </a:solidFill>
                </a:uFill>
                <a:latin typeface="Tahoma" panose="020B0604030504040204" pitchFamily="34" charset="0"/>
                <a:ea typeface="Tahoma" panose="020B0604030504040204" pitchFamily="34" charset="0"/>
              </a:rPr>
            </a:br>
            <a:br>
              <a:rPr lang="en-US" sz="1800" kern="0" dirty="0">
                <a:solidFill>
                  <a:srgbClr val="000000"/>
                </a:solidFill>
                <a:effectLst>
                  <a:outerShdw sx="0" sy="0">
                    <a:srgbClr val="000000"/>
                  </a:outerShdw>
                </a:effectLst>
                <a:uFill>
                  <a:solidFill>
                    <a:srgbClr val="000000"/>
                  </a:solidFill>
                </a:uFill>
                <a:latin typeface="Tahoma" panose="020B0604030504040204" pitchFamily="34" charset="0"/>
                <a:ea typeface="Tahoma" panose="020B0604030504040204" pitchFamily="34" charset="0"/>
              </a:rPr>
            </a:br>
            <a:br>
              <a:rPr lang="en-US" sz="1800" kern="0" dirty="0">
                <a:solidFill>
                  <a:srgbClr val="000000"/>
                </a:solidFill>
                <a:effectLst>
                  <a:outerShdw sx="0" sy="0">
                    <a:srgbClr val="000000"/>
                  </a:outerShdw>
                </a:effectLst>
                <a:uFill>
                  <a:solidFill>
                    <a:srgbClr val="000000"/>
                  </a:solidFill>
                </a:uFill>
                <a:latin typeface="Tahoma" panose="020B0604030504040204" pitchFamily="34" charset="0"/>
                <a:ea typeface="Tahoma" panose="020B0604030504040204" pitchFamily="34" charset="0"/>
              </a:rPr>
            </a:br>
            <a:br>
              <a:rPr lang="en-US" sz="1800" kern="0" dirty="0">
                <a:solidFill>
                  <a:srgbClr val="000000"/>
                </a:solidFill>
                <a:effectLst>
                  <a:outerShdw sx="0" sy="0">
                    <a:srgbClr val="000000"/>
                  </a:outerShdw>
                </a:effectLst>
                <a:uFill>
                  <a:solidFill>
                    <a:srgbClr val="000000"/>
                  </a:solidFill>
                </a:uFill>
                <a:latin typeface="Tahoma" panose="020B0604030504040204" pitchFamily="34" charset="0"/>
                <a:ea typeface="Tahoma" panose="020B0604030504040204" pitchFamily="34" charset="0"/>
              </a:rPr>
            </a:br>
            <a:br>
              <a:rPr lang="en-US" sz="1800" kern="0" dirty="0">
                <a:solidFill>
                  <a:srgbClr val="000000"/>
                </a:solidFill>
                <a:effectLst>
                  <a:outerShdw sx="0" sy="0">
                    <a:srgbClr val="000000"/>
                  </a:outerShdw>
                </a:effectLst>
                <a:uFill>
                  <a:solidFill>
                    <a:srgbClr val="000000"/>
                  </a:solidFill>
                </a:uFill>
                <a:latin typeface="Tahoma" panose="020B0604030504040204" pitchFamily="34" charset="0"/>
                <a:ea typeface="Tahoma" panose="020B0604030504040204" pitchFamily="34" charset="0"/>
              </a:rPr>
            </a:br>
            <a:br>
              <a:rPr lang="en-US" sz="1800" kern="0" dirty="0">
                <a:solidFill>
                  <a:srgbClr val="000000"/>
                </a:solidFill>
                <a:effectLst>
                  <a:outerShdw sx="0" sy="0">
                    <a:srgbClr val="000000"/>
                  </a:outerShdw>
                </a:effectLst>
                <a:uFill>
                  <a:solidFill>
                    <a:srgbClr val="000000"/>
                  </a:solidFill>
                </a:uFill>
                <a:latin typeface="Tahoma" panose="020B0604030504040204" pitchFamily="34" charset="0"/>
                <a:ea typeface="Tahoma" panose="020B0604030504040204" pitchFamily="34" charset="0"/>
              </a:rPr>
            </a:br>
            <a:br>
              <a:rPr lang="en-US" sz="1800" kern="0" dirty="0">
                <a:solidFill>
                  <a:srgbClr val="000000"/>
                </a:solidFill>
                <a:effectLst>
                  <a:outerShdw sx="0" sy="0">
                    <a:srgbClr val="000000"/>
                  </a:outerShdw>
                </a:effectLst>
                <a:uFill>
                  <a:solidFill>
                    <a:srgbClr val="000000"/>
                  </a:solidFill>
                </a:uFill>
                <a:latin typeface="Tahoma" panose="020B0604030504040204" pitchFamily="34" charset="0"/>
                <a:ea typeface="Tahoma" panose="020B0604030504040204" pitchFamily="34" charset="0"/>
              </a:rPr>
            </a:br>
            <a:br>
              <a:rPr lang="en-US" sz="4000" kern="0" dirty="0">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br>
            <a:r>
              <a:rPr lang="en-US" sz="4000" kern="0" dirty="0">
                <a:solidFill>
                  <a:srgbClr val="000000"/>
                </a:solidFill>
                <a:effectLst>
                  <a:outerShdw sx="0" sy="0">
                    <a:srgbClr val="000000"/>
                  </a:outerShdw>
                </a:effectLst>
                <a:uFill>
                  <a:solidFill>
                    <a:srgbClr val="000000"/>
                  </a:solidFill>
                </a:uFill>
                <a:latin typeface="Calibri" panose="020F0502020204030204" pitchFamily="34" charset="0"/>
                <a:ea typeface="Tahoma" panose="020B0604030504040204" pitchFamily="34" charset="0"/>
                <a:cs typeface="Calibri" panose="020F0502020204030204" pitchFamily="34" charset="0"/>
              </a:rPr>
              <a:t>    *Chain of Custody is very Important!!</a:t>
            </a:r>
            <a:endParaRPr lang="en-US" sz="4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3070645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63CF0-DF65-43D6-87CE-4B7BC02E2C1D}"/>
              </a:ext>
            </a:extLst>
          </p:cNvPr>
          <p:cNvSpPr>
            <a:spLocks noGrp="1"/>
          </p:cNvSpPr>
          <p:nvPr>
            <p:ph type="title"/>
          </p:nvPr>
        </p:nvSpPr>
        <p:spPr>
          <a:xfrm>
            <a:off x="1496292" y="203201"/>
            <a:ext cx="10008320" cy="6263860"/>
          </a:xfrm>
        </p:spPr>
        <p:txBody>
          <a:bodyPr>
            <a:noAutofit/>
          </a:bodyPr>
          <a:lstStyle/>
          <a:p>
            <a:pPr marL="0" marR="0">
              <a:spcBef>
                <a:spcPts val="0"/>
              </a:spcBef>
              <a:spcAft>
                <a:spcPts val="0"/>
              </a:spcAft>
            </a:pPr>
            <a:r>
              <a:rPr lang="en-US" sz="2400" b="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4800" b="1" dirty="0">
                <a:effectLst/>
                <a:latin typeface="Calibri" panose="020F0502020204030204" pitchFamily="34" charset="0"/>
                <a:ea typeface="Times New Roman" panose="02020603050405020304" pitchFamily="18" charset="0"/>
                <a:cs typeface="Times New Roman" panose="02020603050405020304" pitchFamily="18" charset="0"/>
              </a:rPr>
              <a:t>Explain chain of custody</a:t>
            </a:r>
            <a:br>
              <a:rPr lang="en-US" sz="2400" dirty="0">
                <a:effectLst/>
                <a:latin typeface="Palatino"/>
                <a:ea typeface="Times New Roman" panose="02020603050405020304" pitchFamily="18" charset="0"/>
                <a:cs typeface="Times New Roman" panose="02020603050405020304" pitchFamily="18" charset="0"/>
              </a:rPr>
            </a:b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 </a:t>
            </a:r>
            <a:br>
              <a:rPr lang="en-US" sz="2400" dirty="0">
                <a:effectLst/>
                <a:latin typeface="Palatino"/>
                <a:ea typeface="Times New Roman" panose="02020603050405020304" pitchFamily="18" charset="0"/>
                <a:cs typeface="Times New Roman" panose="02020603050405020304" pitchFamily="18" charset="0"/>
              </a:rPr>
            </a:br>
            <a:r>
              <a:rPr lang="en-US" dirty="0">
                <a:effectLst/>
                <a:latin typeface="Calibri" panose="020F0502020204030204" pitchFamily="34" charset="0"/>
                <a:ea typeface="Times New Roman" panose="02020603050405020304" pitchFamily="18" charset="0"/>
                <a:cs typeface="Calibri" panose="020F0502020204030204" pitchFamily="34" charset="0"/>
              </a:rPr>
              <a:t>Chain of Custody is the process in which records transactions of evidence from person to person since its acquisition by a law enforcement agency.</a:t>
            </a:r>
            <a:br>
              <a:rPr lang="en-US" dirty="0">
                <a:effectLst/>
                <a:latin typeface="Calibri" panose="020F0502020204030204" pitchFamily="34" charset="0"/>
                <a:ea typeface="Times New Roman" panose="02020603050405020304" pitchFamily="18" charset="0"/>
                <a:cs typeface="Calibri" panose="020F0502020204030204" pitchFamily="34" charset="0"/>
              </a:rPr>
            </a:br>
            <a:r>
              <a:rPr lang="en-US" dirty="0">
                <a:effectLst/>
                <a:latin typeface="Calibri" panose="020F0502020204030204" pitchFamily="34" charset="0"/>
                <a:ea typeface="Times New Roman" panose="02020603050405020304" pitchFamily="18" charset="0"/>
                <a:cs typeface="Calibri" panose="020F0502020204030204" pitchFamily="34" charset="0"/>
              </a:rPr>
              <a:t> </a:t>
            </a:r>
            <a:br>
              <a:rPr lang="en-US" dirty="0">
                <a:effectLst/>
                <a:latin typeface="Calibri" panose="020F0502020204030204" pitchFamily="34" charset="0"/>
                <a:ea typeface="Times New Roman" panose="02020603050405020304" pitchFamily="18" charset="0"/>
                <a:cs typeface="Calibri" panose="020F0502020204030204" pitchFamily="34" charset="0"/>
              </a:rPr>
            </a:br>
            <a:r>
              <a:rPr lang="en-US" dirty="0">
                <a:effectLst/>
                <a:latin typeface="Calibri" panose="020F0502020204030204" pitchFamily="34" charset="0"/>
                <a:ea typeface="Times New Roman" panose="02020603050405020304" pitchFamily="18" charset="0"/>
                <a:cs typeface="Calibri" panose="020F0502020204030204" pitchFamily="34" charset="0"/>
              </a:rPr>
              <a:t>Chain of custody maintains exactly what happened to evidence from the time it was found until it is disposed of after being presented in court.</a:t>
            </a:r>
            <a:br>
              <a:rPr lang="en-US" sz="2400" dirty="0">
                <a:effectLst/>
                <a:latin typeface="Palatino"/>
                <a:ea typeface="Times New Roman" panose="02020603050405020304" pitchFamily="18" charset="0"/>
                <a:cs typeface="Times New Roman" panose="02020603050405020304" pitchFamily="18" charset="0"/>
              </a:rPr>
            </a:b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 </a:t>
            </a:r>
            <a:br>
              <a:rPr lang="en-US" sz="2400" dirty="0">
                <a:effectLst/>
                <a:latin typeface="Palatino"/>
                <a:ea typeface="Times New Roman" panose="02020603050405020304" pitchFamily="18" charset="0"/>
                <a:cs typeface="Times New Roman" panose="02020603050405020304" pitchFamily="18" charset="0"/>
              </a:rPr>
            </a:br>
            <a:endParaRPr lang="en-US" sz="2400" dirty="0"/>
          </a:p>
        </p:txBody>
      </p:sp>
    </p:spTree>
    <p:extLst>
      <p:ext uri="{BB962C8B-B14F-4D97-AF65-F5344CB8AC3E}">
        <p14:creationId xmlns:p14="http://schemas.microsoft.com/office/powerpoint/2010/main" val="225133995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31E30-86A8-4EEF-A8ED-63E936E8B199}"/>
              </a:ext>
            </a:extLst>
          </p:cNvPr>
          <p:cNvSpPr>
            <a:spLocks noGrp="1"/>
          </p:cNvSpPr>
          <p:nvPr>
            <p:ph type="title"/>
          </p:nvPr>
        </p:nvSpPr>
        <p:spPr>
          <a:xfrm>
            <a:off x="2592924" y="624109"/>
            <a:ext cx="8911687" cy="5828645"/>
          </a:xfrm>
        </p:spPr>
        <p:txBody>
          <a:bodyPr>
            <a:normAutofit fontScale="90000"/>
          </a:bodyPr>
          <a:lstStyle/>
          <a:p>
            <a:r>
              <a:rPr lang="en-US" dirty="0"/>
              <a:t>            (Chain of Custody Cont.)</a:t>
            </a:r>
            <a:br>
              <a:rPr lang="en-US" dirty="0"/>
            </a:br>
            <a:br>
              <a:rPr lang="en-US" dirty="0"/>
            </a:br>
            <a:r>
              <a:rPr lang="en-US" dirty="0">
                <a:latin typeface="Calibri" panose="020F0502020204030204" pitchFamily="34" charset="0"/>
                <a:ea typeface="Times New Roman" panose="02020603050405020304" pitchFamily="18" charset="0"/>
                <a:cs typeface="Times New Roman" panose="02020603050405020304" pitchFamily="18" charset="0"/>
              </a:rPr>
              <a:t>Chain of custody accounts for: </a:t>
            </a:r>
            <a:br>
              <a:rPr lang="en-US" dirty="0">
                <a:latin typeface="Calibri" panose="020F0502020204030204" pitchFamily="34" charset="0"/>
                <a:ea typeface="Times New Roman" panose="02020603050405020304" pitchFamily="18" charset="0"/>
                <a:cs typeface="Times New Roman" panose="02020603050405020304" pitchFamily="18" charset="0"/>
              </a:rPr>
            </a:br>
            <a:br>
              <a:rPr lang="en-US" dirty="0">
                <a:latin typeface="Palatino"/>
                <a:ea typeface="Times New Roman" panose="02020603050405020304" pitchFamily="18" charset="0"/>
                <a:cs typeface="Times New Roman" panose="02020603050405020304" pitchFamily="18" charset="0"/>
              </a:rPr>
            </a:br>
            <a:r>
              <a:rPr lang="en-US" dirty="0">
                <a:latin typeface="Calibri" panose="020F0502020204030204" pitchFamily="34" charset="0"/>
                <a:ea typeface="Times New Roman" panose="02020603050405020304" pitchFamily="18" charset="0"/>
                <a:cs typeface="Times New Roman" panose="02020603050405020304" pitchFamily="18" charset="0"/>
              </a:rPr>
              <a:t>who found the item, and where;  </a:t>
            </a:r>
            <a:br>
              <a:rPr lang="en-US" dirty="0">
                <a:latin typeface="Palatino"/>
                <a:ea typeface="Times New Roman" panose="02020603050405020304" pitchFamily="18" charset="0"/>
                <a:cs typeface="Times New Roman" panose="02020603050405020304" pitchFamily="18" charset="0"/>
              </a:rPr>
            </a:br>
            <a:r>
              <a:rPr lang="en-US" dirty="0">
                <a:latin typeface="Calibri" panose="020F0502020204030204" pitchFamily="34" charset="0"/>
                <a:ea typeface="Times New Roman" panose="02020603050405020304" pitchFamily="18" charset="0"/>
                <a:cs typeface="Times New Roman" panose="02020603050405020304" pitchFamily="18" charset="0"/>
              </a:rPr>
              <a:t>who took custody and marked it; </a:t>
            </a:r>
            <a:br>
              <a:rPr lang="en-US" dirty="0">
                <a:latin typeface="Palatino"/>
                <a:ea typeface="Times New Roman" panose="02020603050405020304" pitchFamily="18" charset="0"/>
                <a:cs typeface="Times New Roman" panose="02020603050405020304" pitchFamily="18" charset="0"/>
              </a:rPr>
            </a:br>
            <a:r>
              <a:rPr lang="en-US" dirty="0">
                <a:latin typeface="Calibri" panose="020F0502020204030204" pitchFamily="34" charset="0"/>
                <a:ea typeface="Times New Roman" panose="02020603050405020304" pitchFamily="18" charset="0"/>
                <a:cs typeface="Times New Roman" panose="02020603050405020304" pitchFamily="18" charset="0"/>
              </a:rPr>
              <a:t>who transported it; </a:t>
            </a:r>
            <a:br>
              <a:rPr lang="en-US" dirty="0">
                <a:latin typeface="Palatino"/>
                <a:ea typeface="Times New Roman" panose="02020603050405020304" pitchFamily="18" charset="0"/>
                <a:cs typeface="Times New Roman" panose="02020603050405020304" pitchFamily="18" charset="0"/>
              </a:rPr>
            </a:br>
            <a:r>
              <a:rPr lang="en-US" dirty="0">
                <a:latin typeface="Calibri" panose="020F0502020204030204" pitchFamily="34" charset="0"/>
                <a:ea typeface="Times New Roman" panose="02020603050405020304" pitchFamily="18" charset="0"/>
                <a:cs typeface="Times New Roman" panose="02020603050405020304" pitchFamily="18" charset="0"/>
              </a:rPr>
              <a:t>where it is being stored</a:t>
            </a:r>
            <a:br>
              <a:rPr lang="en-US" dirty="0">
                <a:latin typeface="Palatino"/>
                <a:ea typeface="Times New Roman" panose="02020603050405020304" pitchFamily="18" charset="0"/>
                <a:cs typeface="Times New Roman" panose="02020603050405020304" pitchFamily="18" charset="0"/>
              </a:rPr>
            </a:br>
            <a:r>
              <a:rPr lang="en-US" dirty="0">
                <a:latin typeface="Calibri" panose="020F0502020204030204" pitchFamily="34" charset="0"/>
                <a:ea typeface="Times New Roman" panose="02020603050405020304" pitchFamily="18" charset="0"/>
                <a:cs typeface="Times New Roman" panose="02020603050405020304" pitchFamily="18" charset="0"/>
              </a:rPr>
              <a:t>When it went to a lab, and who transported it there</a:t>
            </a:r>
            <a:br>
              <a:rPr lang="en-US" dirty="0">
                <a:latin typeface="Palatino"/>
                <a:ea typeface="Times New Roman" panose="02020603050405020304" pitchFamily="18" charset="0"/>
                <a:cs typeface="Times New Roman" panose="02020603050405020304" pitchFamily="18" charset="0"/>
              </a:rPr>
            </a:br>
            <a:r>
              <a:rPr lang="en-US" dirty="0">
                <a:latin typeface="Calibri" panose="020F0502020204030204" pitchFamily="34" charset="0"/>
                <a:ea typeface="Times New Roman" panose="02020603050405020304" pitchFamily="18" charset="0"/>
                <a:cs typeface="Times New Roman" panose="02020603050405020304" pitchFamily="18" charset="0"/>
              </a:rPr>
              <a:t>When it was returned from the lab</a:t>
            </a:r>
            <a:endParaRPr lang="en-US" dirty="0"/>
          </a:p>
        </p:txBody>
      </p:sp>
    </p:spTree>
    <p:extLst>
      <p:ext uri="{BB962C8B-B14F-4D97-AF65-F5344CB8AC3E}">
        <p14:creationId xmlns:p14="http://schemas.microsoft.com/office/powerpoint/2010/main" val="44304904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E2FDE-1B5B-44FB-B8AA-AE9CCA9B3E81}"/>
              </a:ext>
            </a:extLst>
          </p:cNvPr>
          <p:cNvSpPr>
            <a:spLocks noGrp="1"/>
          </p:cNvSpPr>
          <p:nvPr>
            <p:ph type="title"/>
          </p:nvPr>
        </p:nvSpPr>
        <p:spPr>
          <a:xfrm>
            <a:off x="2592924" y="624109"/>
            <a:ext cx="8911687" cy="5963503"/>
          </a:xfrm>
        </p:spPr>
        <p:txBody>
          <a:bodyPr/>
          <a:lstStyle/>
          <a:p>
            <a:pPr algn="ctr"/>
            <a:r>
              <a:rPr lang="en-US" dirty="0"/>
              <a:t>The Purpose of packaging evidence Properly would be to prevent any contamination, to avoid losing the evidence, prevent breaking of the evidence, and to avoid any loss.</a:t>
            </a:r>
            <a:br>
              <a:rPr lang="en-US" dirty="0"/>
            </a:br>
            <a:br>
              <a:rPr lang="en-US" dirty="0"/>
            </a:br>
            <a:r>
              <a:rPr lang="en-US" dirty="0"/>
              <a:t>These are very important guidelines used to help the preservation of any gathered evidence.</a:t>
            </a:r>
          </a:p>
        </p:txBody>
      </p:sp>
    </p:spTree>
    <p:extLst>
      <p:ext uri="{BB962C8B-B14F-4D97-AF65-F5344CB8AC3E}">
        <p14:creationId xmlns:p14="http://schemas.microsoft.com/office/powerpoint/2010/main" val="64222679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7D786-4E70-4C80-8537-A850ADA15E99}"/>
              </a:ext>
            </a:extLst>
          </p:cNvPr>
          <p:cNvSpPr>
            <a:spLocks noGrp="1"/>
          </p:cNvSpPr>
          <p:nvPr>
            <p:ph type="title"/>
          </p:nvPr>
        </p:nvSpPr>
        <p:spPr>
          <a:xfrm>
            <a:off x="2592924" y="624109"/>
            <a:ext cx="8911687" cy="6012665"/>
          </a:xfrm>
        </p:spPr>
        <p:txBody>
          <a:bodyPr/>
          <a:lstStyle/>
          <a:p>
            <a:r>
              <a:rPr lang="en-US" dirty="0"/>
              <a:t>Information on an evidence label should include at the very least:</a:t>
            </a:r>
            <a:br>
              <a:rPr lang="en-US" dirty="0"/>
            </a:br>
            <a:br>
              <a:rPr lang="en-US" dirty="0"/>
            </a:br>
            <a:r>
              <a:rPr lang="en-US" dirty="0"/>
              <a:t>*Location</a:t>
            </a:r>
            <a:br>
              <a:rPr lang="en-US" dirty="0"/>
            </a:br>
            <a:br>
              <a:rPr lang="en-US" dirty="0"/>
            </a:br>
            <a:r>
              <a:rPr lang="en-US" dirty="0"/>
              <a:t>*Date and Time of Location</a:t>
            </a:r>
            <a:br>
              <a:rPr lang="en-US" dirty="0"/>
            </a:br>
            <a:br>
              <a:rPr lang="en-US" dirty="0"/>
            </a:br>
            <a:r>
              <a:rPr lang="en-US" dirty="0"/>
              <a:t>*Case Number</a:t>
            </a:r>
            <a:br>
              <a:rPr lang="en-US" dirty="0"/>
            </a:br>
            <a:br>
              <a:rPr lang="en-US" dirty="0"/>
            </a:br>
            <a:r>
              <a:rPr lang="en-US" dirty="0"/>
              <a:t>(your opinions </a:t>
            </a:r>
            <a:r>
              <a:rPr lang="en-US" b="1" dirty="0"/>
              <a:t>DO NOT </a:t>
            </a:r>
            <a:r>
              <a:rPr lang="en-US" dirty="0"/>
              <a:t>count)</a:t>
            </a:r>
          </a:p>
        </p:txBody>
      </p:sp>
    </p:spTree>
    <p:extLst>
      <p:ext uri="{BB962C8B-B14F-4D97-AF65-F5344CB8AC3E}">
        <p14:creationId xmlns:p14="http://schemas.microsoft.com/office/powerpoint/2010/main" val="143733948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E367A-C779-4FE5-AB6A-D5DE02E44D2F}"/>
              </a:ext>
            </a:extLst>
          </p:cNvPr>
          <p:cNvSpPr>
            <a:spLocks noGrp="1"/>
          </p:cNvSpPr>
          <p:nvPr>
            <p:ph type="ctrTitle"/>
          </p:nvPr>
        </p:nvSpPr>
        <p:spPr>
          <a:xfrm>
            <a:off x="2589213" y="206478"/>
            <a:ext cx="8915399" cy="983225"/>
          </a:xfrm>
        </p:spPr>
        <p:txBody>
          <a:bodyPr>
            <a:normAutofit fontScale="90000"/>
          </a:bodyPr>
          <a:lstStyle/>
          <a:p>
            <a:pPr algn="ctr"/>
            <a:r>
              <a:rPr lang="en-US" sz="3200" dirty="0"/>
              <a:t>Handling a Firearm at a Crime Scene as Evidence you should</a:t>
            </a:r>
          </a:p>
        </p:txBody>
      </p:sp>
      <p:sp>
        <p:nvSpPr>
          <p:cNvPr id="3" name="Subtitle 2">
            <a:extLst>
              <a:ext uri="{FF2B5EF4-FFF2-40B4-BE49-F238E27FC236}">
                <a16:creationId xmlns:a16="http://schemas.microsoft.com/office/drawing/2014/main" id="{6E5E42F1-CFC9-41F7-9361-0CAD83628BD4}"/>
              </a:ext>
            </a:extLst>
          </p:cNvPr>
          <p:cNvSpPr>
            <a:spLocks noGrp="1"/>
          </p:cNvSpPr>
          <p:nvPr>
            <p:ph type="subTitle" idx="1"/>
          </p:nvPr>
        </p:nvSpPr>
        <p:spPr>
          <a:xfrm>
            <a:off x="2589213" y="1297859"/>
            <a:ext cx="8915399" cy="4605804"/>
          </a:xfrm>
        </p:spPr>
        <p:txBody>
          <a:bodyPr>
            <a:normAutofit/>
          </a:bodyPr>
          <a:lstStyle/>
          <a:p>
            <a:r>
              <a:rPr lang="en-US" sz="2400" dirty="0"/>
              <a:t>(Know All)</a:t>
            </a:r>
          </a:p>
          <a:p>
            <a:endParaRPr lang="en-US" sz="2400" dirty="0"/>
          </a:p>
          <a:p>
            <a:r>
              <a:rPr lang="en-US" sz="2800" dirty="0"/>
              <a:t>*Treat all firearms as though they are loaded</a:t>
            </a:r>
          </a:p>
          <a:p>
            <a:endParaRPr lang="en-US" sz="2800" dirty="0"/>
          </a:p>
          <a:p>
            <a:r>
              <a:rPr lang="en-US" sz="2800" dirty="0"/>
              <a:t>*Always Point the muzzle in a safe direction</a:t>
            </a:r>
          </a:p>
          <a:p>
            <a:endParaRPr lang="en-US" sz="2800" dirty="0"/>
          </a:p>
          <a:p>
            <a:r>
              <a:rPr lang="en-US" sz="2800" dirty="0"/>
              <a:t>*Be sure of your target and what is beyond and around it</a:t>
            </a:r>
          </a:p>
        </p:txBody>
      </p:sp>
    </p:spTree>
    <p:extLst>
      <p:ext uri="{BB962C8B-B14F-4D97-AF65-F5344CB8AC3E}">
        <p14:creationId xmlns:p14="http://schemas.microsoft.com/office/powerpoint/2010/main" val="240748244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EC1D6-6E84-40F8-A1B2-AFC767E5F2E2}"/>
              </a:ext>
            </a:extLst>
          </p:cNvPr>
          <p:cNvSpPr>
            <a:spLocks noGrp="1"/>
          </p:cNvSpPr>
          <p:nvPr>
            <p:ph type="title"/>
          </p:nvPr>
        </p:nvSpPr>
        <p:spPr>
          <a:xfrm>
            <a:off x="2592924" y="624110"/>
            <a:ext cx="8911687" cy="5689604"/>
          </a:xfrm>
        </p:spPr>
        <p:txBody>
          <a:bodyPr/>
          <a:lstStyle/>
          <a:p>
            <a:pPr algn="ctr"/>
            <a:br>
              <a:rPr lang="en-US" sz="1800" b="1" dirty="0">
                <a:solidFill>
                  <a:srgbClr val="000000"/>
                </a:solidFill>
                <a:effectLst/>
                <a:uFill>
                  <a:solidFill>
                    <a:srgbClr val="000000"/>
                  </a:solidFill>
                </a:uFill>
                <a:latin typeface="Arial" panose="020B0604020202020204" pitchFamily="34" charset="0"/>
                <a:ea typeface="Tahoma" panose="020B0604030504040204" pitchFamily="34" charset="0"/>
              </a:rPr>
            </a:br>
            <a:br>
              <a:rPr lang="en-US" sz="1800" b="1" dirty="0">
                <a:solidFill>
                  <a:srgbClr val="000000"/>
                </a:solidFill>
                <a:effectLst/>
                <a:uFill>
                  <a:solidFill>
                    <a:srgbClr val="000000"/>
                  </a:solidFill>
                </a:uFill>
                <a:latin typeface="Arial" panose="020B0604020202020204" pitchFamily="34" charset="0"/>
                <a:ea typeface="Tahoma" panose="020B0604030504040204" pitchFamily="34" charset="0"/>
              </a:rPr>
            </a:br>
            <a:br>
              <a:rPr lang="en-US" sz="1800" b="1" dirty="0">
                <a:solidFill>
                  <a:srgbClr val="000000"/>
                </a:solidFill>
                <a:effectLst/>
                <a:uFill>
                  <a:solidFill>
                    <a:srgbClr val="000000"/>
                  </a:solidFill>
                </a:uFill>
                <a:latin typeface="Arial" panose="020B0604020202020204" pitchFamily="34" charset="0"/>
                <a:ea typeface="Tahoma" panose="020B0604030504040204" pitchFamily="34" charset="0"/>
              </a:rPr>
            </a:br>
            <a:br>
              <a:rPr lang="en-US" sz="1800" b="1" dirty="0">
                <a:solidFill>
                  <a:srgbClr val="000000"/>
                </a:solidFill>
                <a:effectLst/>
                <a:uFill>
                  <a:solidFill>
                    <a:srgbClr val="000000"/>
                  </a:solidFill>
                </a:uFill>
                <a:latin typeface="Arial" panose="020B0604020202020204" pitchFamily="34" charset="0"/>
                <a:ea typeface="Tahoma" panose="020B0604030504040204" pitchFamily="34" charset="0"/>
              </a:rPr>
            </a:br>
            <a:br>
              <a:rPr lang="en-US" sz="1800" b="1" dirty="0">
                <a:solidFill>
                  <a:srgbClr val="000000"/>
                </a:solidFill>
                <a:effectLst/>
                <a:uFill>
                  <a:solidFill>
                    <a:srgbClr val="000000"/>
                  </a:solidFill>
                </a:uFill>
                <a:latin typeface="Arial" panose="020B0604020202020204" pitchFamily="34" charset="0"/>
                <a:ea typeface="Tahoma" panose="020B0604030504040204" pitchFamily="34" charset="0"/>
              </a:rPr>
            </a:br>
            <a:br>
              <a:rPr lang="en-US" sz="1800" b="1" dirty="0">
                <a:solidFill>
                  <a:srgbClr val="000000"/>
                </a:solidFill>
                <a:effectLst/>
                <a:uFill>
                  <a:solidFill>
                    <a:srgbClr val="000000"/>
                  </a:solidFill>
                </a:uFill>
                <a:latin typeface="Arial" panose="020B0604020202020204" pitchFamily="34" charset="0"/>
                <a:ea typeface="Tahoma" panose="020B0604030504040204" pitchFamily="34" charset="0"/>
              </a:rPr>
            </a:br>
            <a:br>
              <a:rPr lang="en-US" sz="1800" b="1" dirty="0">
                <a:solidFill>
                  <a:srgbClr val="000000"/>
                </a:solidFill>
                <a:effectLst/>
                <a:uFill>
                  <a:solidFill>
                    <a:srgbClr val="000000"/>
                  </a:solidFill>
                </a:uFill>
                <a:latin typeface="Arial" panose="020B0604020202020204" pitchFamily="34" charset="0"/>
                <a:ea typeface="Tahoma" panose="020B0604030504040204" pitchFamily="34" charset="0"/>
              </a:rPr>
            </a:br>
            <a:br>
              <a:rPr lang="en-US" sz="1800" b="1" dirty="0">
                <a:solidFill>
                  <a:srgbClr val="000000"/>
                </a:solidFill>
                <a:effectLst/>
                <a:uFill>
                  <a:solidFill>
                    <a:srgbClr val="000000"/>
                  </a:solidFill>
                </a:uFill>
                <a:latin typeface="Arial" panose="020B0604020202020204" pitchFamily="34" charset="0"/>
                <a:ea typeface="Tahoma" panose="020B0604030504040204" pitchFamily="34" charset="0"/>
              </a:rPr>
            </a:br>
            <a:br>
              <a:rPr lang="en-US" sz="1800" b="1" dirty="0">
                <a:solidFill>
                  <a:srgbClr val="000000"/>
                </a:solidFill>
                <a:effectLst/>
                <a:uFill>
                  <a:solidFill>
                    <a:srgbClr val="000000"/>
                  </a:solidFill>
                </a:uFill>
                <a:latin typeface="Arial" panose="020B0604020202020204" pitchFamily="34" charset="0"/>
                <a:ea typeface="Tahoma" panose="020B0604030504040204" pitchFamily="34" charset="0"/>
              </a:rPr>
            </a:br>
            <a:r>
              <a:rPr lang="en-US" sz="4400" b="1" dirty="0">
                <a:solidFill>
                  <a:srgbClr val="000000"/>
                </a:solidFill>
                <a:effectLst/>
                <a:uFill>
                  <a:solidFill>
                    <a:srgbClr val="000000"/>
                  </a:solidFill>
                </a:uFill>
                <a:latin typeface="Arial" panose="020B0604020202020204" pitchFamily="34" charset="0"/>
                <a:ea typeface="Tahoma" panose="020B0604030504040204" pitchFamily="34" charset="0"/>
              </a:rPr>
              <a:t>Sketching and Photographing</a:t>
            </a:r>
            <a:br>
              <a:rPr lang="en-US" sz="1800" dirty="0">
                <a:solidFill>
                  <a:srgbClr val="000000"/>
                </a:solidFill>
                <a:effectLst/>
                <a:uFill>
                  <a:solidFill>
                    <a:srgbClr val="000000"/>
                  </a:solidFill>
                </a:uFill>
                <a:latin typeface="Tahoma" panose="020B0604030504040204" pitchFamily="34" charset="0"/>
                <a:ea typeface="Tahoma" panose="020B0604030504040204" pitchFamily="34" charset="0"/>
              </a:rPr>
            </a:br>
            <a:endParaRPr lang="en-US" dirty="0"/>
          </a:p>
        </p:txBody>
      </p:sp>
    </p:spTree>
    <p:extLst>
      <p:ext uri="{BB962C8B-B14F-4D97-AF65-F5344CB8AC3E}">
        <p14:creationId xmlns:p14="http://schemas.microsoft.com/office/powerpoint/2010/main" val="281754008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68116-2628-4431-BD9A-169216E6D98D}"/>
              </a:ext>
            </a:extLst>
          </p:cNvPr>
          <p:cNvSpPr>
            <a:spLocks noGrp="1"/>
          </p:cNvSpPr>
          <p:nvPr>
            <p:ph type="title"/>
          </p:nvPr>
        </p:nvSpPr>
        <p:spPr>
          <a:xfrm>
            <a:off x="2592924" y="624110"/>
            <a:ext cx="8911687" cy="5965376"/>
          </a:xfrm>
        </p:spPr>
        <p:txBody>
          <a:bodyPr/>
          <a:lstStyle/>
          <a:p>
            <a:pPr algn="ctr"/>
            <a:br>
              <a:rPr lang="en-US" sz="1800" dirty="0">
                <a:solidFill>
                  <a:srgbClr val="000000"/>
                </a:solidFill>
                <a:effectLst/>
                <a:latin typeface="Arial" panose="020B0604020202020204" pitchFamily="34" charset="0"/>
                <a:ea typeface="Tahoma" panose="020B0604030504040204" pitchFamily="34" charset="0"/>
              </a:rPr>
            </a:br>
            <a:br>
              <a:rPr lang="en-US" sz="1800" dirty="0">
                <a:solidFill>
                  <a:srgbClr val="000000"/>
                </a:solidFill>
                <a:effectLst/>
                <a:latin typeface="Arial" panose="020B0604020202020204" pitchFamily="34" charset="0"/>
                <a:ea typeface="Tahoma" panose="020B0604030504040204" pitchFamily="34" charset="0"/>
              </a:rPr>
            </a:br>
            <a:br>
              <a:rPr lang="en-US" sz="1800" dirty="0">
                <a:solidFill>
                  <a:srgbClr val="000000"/>
                </a:solidFill>
                <a:effectLst/>
                <a:latin typeface="Arial" panose="020B0604020202020204" pitchFamily="34" charset="0"/>
                <a:ea typeface="Tahoma" panose="020B0604030504040204" pitchFamily="34" charset="0"/>
              </a:rPr>
            </a:br>
            <a:br>
              <a:rPr lang="en-US" sz="1800" dirty="0">
                <a:solidFill>
                  <a:srgbClr val="000000"/>
                </a:solidFill>
                <a:effectLst/>
                <a:latin typeface="Arial" panose="020B0604020202020204" pitchFamily="34" charset="0"/>
                <a:ea typeface="Tahoma" panose="020B0604030504040204" pitchFamily="34" charset="0"/>
              </a:rPr>
            </a:br>
            <a:br>
              <a:rPr lang="en-US" sz="1800" dirty="0">
                <a:solidFill>
                  <a:srgbClr val="000000"/>
                </a:solidFill>
                <a:effectLst/>
                <a:latin typeface="Arial" panose="020B0604020202020204" pitchFamily="34" charset="0"/>
                <a:ea typeface="Tahoma" panose="020B0604030504040204" pitchFamily="34" charset="0"/>
              </a:rPr>
            </a:br>
            <a:br>
              <a:rPr lang="en-US" sz="1800" dirty="0">
                <a:solidFill>
                  <a:srgbClr val="000000"/>
                </a:solidFill>
                <a:effectLst/>
                <a:latin typeface="Arial" panose="020B0604020202020204" pitchFamily="34" charset="0"/>
                <a:ea typeface="Tahoma" panose="020B0604030504040204" pitchFamily="34" charset="0"/>
              </a:rPr>
            </a:br>
            <a:br>
              <a:rPr lang="en-US" sz="4800" dirty="0">
                <a:solidFill>
                  <a:srgbClr val="000000"/>
                </a:solidFill>
                <a:effectLst/>
                <a:latin typeface="Arial" panose="020B0604020202020204" pitchFamily="34" charset="0"/>
                <a:ea typeface="Tahoma" panose="020B0604030504040204" pitchFamily="34" charset="0"/>
              </a:rPr>
            </a:br>
            <a:r>
              <a:rPr lang="en-US" sz="4800" dirty="0">
                <a:solidFill>
                  <a:srgbClr val="000000"/>
                </a:solidFill>
                <a:effectLst/>
                <a:latin typeface="Arial" panose="020B0604020202020204" pitchFamily="34" charset="0"/>
                <a:ea typeface="Tahoma" panose="020B0604030504040204" pitchFamily="34" charset="0"/>
              </a:rPr>
              <a:t>The student will be able to define a crime scene sketch</a:t>
            </a:r>
            <a:endParaRPr lang="en-US" sz="4800" dirty="0"/>
          </a:p>
        </p:txBody>
      </p:sp>
    </p:spTree>
    <p:extLst>
      <p:ext uri="{BB962C8B-B14F-4D97-AF65-F5344CB8AC3E}">
        <p14:creationId xmlns:p14="http://schemas.microsoft.com/office/powerpoint/2010/main" val="27757867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3219</TotalTime>
  <Words>7586</Words>
  <Application>Microsoft Office PowerPoint</Application>
  <PresentationFormat>Widescreen</PresentationFormat>
  <Paragraphs>197</Paragraphs>
  <Slides>178</Slides>
  <Notes>2</Notes>
  <HiddenSlides>0</HiddenSlides>
  <MMClips>26</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178</vt:i4>
      </vt:variant>
    </vt:vector>
  </HeadingPairs>
  <TitlesOfParts>
    <vt:vector size="188" baseType="lpstr">
      <vt:lpstr>Arial</vt:lpstr>
      <vt:lpstr>Calibri</vt:lpstr>
      <vt:lpstr>Century Gothic</vt:lpstr>
      <vt:lpstr>Courier New</vt:lpstr>
      <vt:lpstr>Palatino</vt:lpstr>
      <vt:lpstr>Roboto</vt:lpstr>
      <vt:lpstr>Symbol</vt:lpstr>
      <vt:lpstr>Tahoma</vt:lpstr>
      <vt:lpstr>Wingdings 3</vt:lpstr>
      <vt:lpstr>Wisp</vt:lpstr>
      <vt:lpstr>PowerPoint Presentation</vt:lpstr>
      <vt:lpstr>Goals</vt:lpstr>
      <vt:lpstr>  Legal Aspects</vt:lpstr>
      <vt:lpstr> The student will be able to summarize the legal aspects of a crime scene search. </vt:lpstr>
      <vt:lpstr>                 Objectives of a crime scene search</vt:lpstr>
      <vt:lpstr>*A crime scene search is a planned and coordinated legal search of a crime scene to locate physical evidence or witnesses to the crime under investigation </vt:lpstr>
      <vt:lpstr>  A Crime Scene Search Can:    *Can help establish that a crime has been committed.  (i.e.,   identify the type of crime and establish the elements of the   crime.)      *Can be used to place the suspect at the scene (i.e., shoe  impressions may match those of a known suspect in the   community.)      *Can be used to eliminate persons, such as through DNA   testing.     </vt:lpstr>
      <vt:lpstr> *Can cause suspects confronted with physical evidence to  confess the crime  *Witness’s testimony can be supported with physical evidence  *Can help establish where the crime was committed?  How the crime was committed (M.O.)?   *Why the crime was committed (motive)?  When the crime was   committed? </vt:lpstr>
      <vt:lpstr>PowerPoint Presentation</vt:lpstr>
      <vt:lpstr>   Follow the Law</vt:lpstr>
      <vt:lpstr>The student will be able to identify related constitutional and criminal laws related to a crime scene search</vt:lpstr>
      <vt:lpstr>*Local, State, and Federal laws must be abided to ensure admissibility of evidence in a court of law  *This can be done by keeping up to date with current laws and department policy, as well as communicating with legal authorities.  *Determine the need of a search warrant  *If the crime scene does not fall under your agency’s jurisdiction, identify the jurisdiction and contact appropriate agency.   </vt:lpstr>
      <vt:lpstr>Due process, U.S. Constitution, and the Bill of Rights </vt:lpstr>
      <vt:lpstr>PowerPoint Presentation</vt:lpstr>
      <vt:lpstr>PowerPoint Presentation</vt:lpstr>
      <vt:lpstr>PowerPoint Presentation</vt:lpstr>
      <vt:lpstr>PowerPoint Presentation</vt:lpstr>
      <vt:lpstr>   Legal issues for searches</vt:lpstr>
      <vt:lpstr>*Probable cause  *Exclusionary rule      Mapp v. Ohio  *Fruit of the Poison Tree Doctrine (due process)     Silverthorne Lumber Co. v. United States, 251 US 385 (1918)  *Search incident to lawful arrest     Chimel v. California, 395 U.S. 752 (1969)          </vt:lpstr>
      <vt:lpstr>*Good faith exception     United States v. Leon, 468 U.S. 897 (1984)  *Inevitable discovery doctrine     Nix v. William, 467 U.S. 431 (1984)  *Computer errors exception    Arizona v. Evans, 514 U.S. 1 (1995)  </vt:lpstr>
      <vt:lpstr>Probable Cause:  Level of reasonable belief, based on facts that can be articulated, that is required  to legally arrest and prosecute a person in criminal court. </vt:lpstr>
      <vt:lpstr>PowerPoint Presentation</vt:lpstr>
      <vt:lpstr>The Exclusionary Rule prevents the government from using most evidence gathered in violation of the United States Constitution. The decision in Mapp v. Ohio established that the exclusionary rule applies to evidence gained from an unreasonable search or seizure in violation of the Fourth Amendment.</vt:lpstr>
      <vt:lpstr>PowerPoint Presentation</vt:lpstr>
      <vt:lpstr>PowerPoint Presentation</vt:lpstr>
      <vt:lpstr>Fruit of the Poisonous Tree:  Fruit of the poisonous tree is a legal metaphor used to describe evidence that is obtained illegally. The logic of the terminology is that if the source (the "tree") of the evidence or evidence itself is tainted, then anything gained (the "fruit") from it is tainted as well </vt:lpstr>
      <vt:lpstr>Searches Incident to a Lawful Arrest:  Search incident to a lawful arrest, commonly known as search incident to arrest (SITA) or the Chimel rule, is a U.S. legal principle that allows police to perform a warrantless search of an arrested person, and the area within the arrestee’s immediate control, in the interest of officer safety, the prevention of escape, and the preservation of evidence. </vt:lpstr>
      <vt:lpstr>Good-faith Exception:  In United States constitutional law, the good-faith exception (also good-faith doctrine) is a legal doctrine providing an exemption to the exclusionary rule. The exemption allows evidence collected in violation of privacy rights as interpreted from the Fourth Amendment to be admitted at trial if police officers acting in good faith (bona fides) relied upon a defective search warrant — that is, they had reason to believe their actions were legal (measured under the reasonable person test). </vt:lpstr>
      <vt:lpstr>Inevitable discovery:  Inevitable discovery is a doctrine in United States criminal procedure that permits admission of evidence that was obtained through illegal means if it would "inevitably" have been obtained regardless of the illegality. It is one of several exceptions to the exclusionary rule, or the related fruit-of-the-poisonous tree doctrine, which prevent evidence collected in violation of a defendant's constitutional rights from being admitted in court. </vt:lpstr>
      <vt:lpstr>Computer Errors Exception:  The exclusionary rule does not require suppression of evidence seized in violation of the Fourth Amendment where the erroneous information resulted from clerical errors of court employees. The exclusionary rule is a judicially created remedy designed to safeguard against future violations of Fourth Amendment rights through its deterrent effect. </vt:lpstr>
      <vt:lpstr>PowerPoint Presentation</vt:lpstr>
      <vt:lpstr>      The student will be able to define a search warrant</vt:lpstr>
      <vt:lpstr>Definition of a search warrant (or search-and-seizure warrant)– a judge’s written order authorizing a law enforcement officer to conduct a search of a specified place and to seize evidence (Black’s Law Dictionary, 7th Ed., 1999, West Group, Inc.)  *Search Warrant MUST be based on Probable Cause </vt:lpstr>
      <vt:lpstr>    Specific Types of Search Warrants</vt:lpstr>
      <vt:lpstr>          *Anticipatory – based on an affidavit     showing probable cause that evidence     of a certain crime will be located at a     specific time, place, and future date.        </vt:lpstr>
      <vt:lpstr> *Blanket – authorizes officials to search more than one area; serves as an unconstitutional warrant authorizing the seizure of everything found at a given location, without specifying which items may be seized. </vt:lpstr>
      <vt:lpstr>  *No-knock – authorizes officials to enter premises without knocking and announcing their presence and purpose before entry (a prior announcement would lead to a destruction of items searched for or would endanger the safety of the police or another person).  </vt:lpstr>
      <vt:lpstr>  The student will be able to discuss search warrants according to Texas statutes  (Basic Knowledge)</vt:lpstr>
      <vt:lpstr>Search warrant:  A search warrant is a court order that a magistrate or judge issues to authorize law enforcement officers to conduct a search of a person, location, or vehicle for evidence of a crime and to confiscate any evidence they find. In most countries, a search warrant cannot be issued in aid of civil process. </vt:lpstr>
      <vt:lpstr>  GROUNDS FOR ISSUANCE  A search warrant may be issued to search for and seize:  </vt:lpstr>
      <vt:lpstr>*property acquired by theft or in any other manner which makes its acquisition a penal offense  *property specially designed, made, or adapted for or commonly used in the commission of an offense  </vt:lpstr>
      <vt:lpstr>                                (Cont.) *weapons prohibited by the Penal Code  *gambling devices or equipment, altered gambling equipment, or gambling paraphernalia  *contraband subject to forfeiture under Chapter 59 of this code (CCP)  CCP 18.02</vt:lpstr>
      <vt:lpstr>“No warrants shall issue, but upon probable cause, supported by oath or affirmation, and particularly describing the place to be searched and the persons or things to be seized.”</vt:lpstr>
      <vt:lpstr> Exceptions of warrantless searches authorized under law</vt:lpstr>
      <vt:lpstr> *Consent  *Exigent Circumstances  *Incident to Lawful Arrest (Refer to Legal Issues for Searches)   *Stop and Frisk  *Plain View  *Open Field</vt:lpstr>
      <vt:lpstr>Consent search:  Consent searches are searches made by police officers in the United States based on the voluntary consent of the individual whose person or property is being searched. The simplest and most common type of warrantless searches in the United States are searches based upon consent. No warrant, probable cause or reasonable suspicion is required to perform a search if a person, or someone else with the proper authority, consents to a search. </vt:lpstr>
      <vt:lpstr>Exigent circumstance:  An exigent circumstance, in the criminal procedure law of the United States, allows law enforcement, under certain circumstances, to enter a structure without a search warrant or, if they have a "knock and announce" warrant, without knocking and waiting for the owner's permission to enter. It must be a situation where people are in imminent danger, evidence faces imminent destruction, or a suspect's escape is imminent. Once entry is obtained, the plain view doctrine applies, allowing the seizure of any evidence or contraband discovered in the course of actions consequent upon the exigent circumstances. </vt:lpstr>
      <vt:lpstr>PowerPoint Presentation</vt:lpstr>
      <vt:lpstr>A stop-and-frisk refers to a brief non-intrusive police stop of a suspect. The Fourth Amendment requires that before stopping the suspect, the police must have a reasonable suspicion that a crime has been, is being, or is about to be committed by the suspect.</vt:lpstr>
      <vt:lpstr>Plain View:  In the United States, the plain view doctrine is an exception to the Fourth Amendment's warrant requirement that allows an officer to seize evidence and contraband that are found in plain view during a lawful observation. </vt:lpstr>
      <vt:lpstr>Open-field:  The open-fields doctrine (also open-field doctrine or open-fields rule), in the U.S. law of criminal procedure, is the legal doctrine that a "warrantless search of the area outside a property owner's curtilage" does not violate the Fourth Amendment to the United States Constitution </vt:lpstr>
      <vt:lpstr>PowerPoint Presentation</vt:lpstr>
      <vt:lpstr>   Preparing a Crime Scene Investigation </vt:lpstr>
      <vt:lpstr>  The student will be able to summarize a process for preparing a crime scene investigation. </vt:lpstr>
      <vt:lpstr>Mentally reconstruct the crime based on:  *Information from the responding officer(s)  *Quick observation/scan of the scene  *Physical evidence that is in plain view     </vt:lpstr>
      <vt:lpstr>Obtain identification:  *Name *D.O.B. *Address *Home/work phone number *Place of employment. *Other data to ID later *Driver’s license number *License plate number </vt:lpstr>
      <vt:lpstr>  Based on a mental reconstruction, establish an organized plan of action</vt:lpstr>
      <vt:lpstr>                               Basic guidelines include:  *Assign one person to be in charge  *Task assignments should be disseminated in writing; verbal direction may be misinterpreted or simply disregarded  *Personnel given assigned tasks must be made aware of the specifics of their assignments, no assumptions can exist in this area   </vt:lpstr>
      <vt:lpstr>                            (Basic Guidelines Cont.)  *Trading of assignments should not be permitted without authorization by the officer in charge.  *Utilize a systematic checklist or other method to insure a duplication of job effort is avoided  *Do not permit personnel to begin the search until a briefing has been conducted describing the goals and direction of the search to all persons involved </vt:lpstr>
      <vt:lpstr>                                Basic Guidelines (Cont.):   *Make no inferences that one duty is of greater or lesser significance than other tasks  *Written reports are to be submitted for all assignments  *For major or complicated crime scenes searches, establish an area in a separate location for communication and decision-making  *Ensure that agreements with all agencies in multi-jurisdictional crime scene searches are coordinated </vt:lpstr>
      <vt:lpstr>   The student will be able to list the various types of search methods</vt:lpstr>
      <vt:lpstr>PowerPoint Presentation</vt:lpstr>
      <vt:lpstr>                                     Methods of Crime Scene Search    Point-to-point search:  This method can be used as a preliminary step in evaluating the scene. Some of the disadvantages of this method are: It is often disorganized Trace of evidence may be overlooked. Others at the scene may feel that when this method of search is completed, they are then free to invade the scene.      </vt:lpstr>
      <vt:lpstr>       (Point-to-Point Search Cont.)   Description: Move in order of appearance of evidence, as follows:  First item of evidence at the scene to second item.  Second item of evidence at the scene to the third item.  Move like this until all evidence is covered. </vt:lpstr>
      <vt:lpstr>Strip search (thorough):  This method, in both the double and single form, is among the most effective for outside searches.  Stakes and lines are useful in setting up lanes.  Natural landmarks may be used as borders  </vt:lpstr>
      <vt:lpstr>      Methods of Crime Scene Search (Cont.)  Grid search  A variation of the strip or line search utilizing two compass directions. This type of search is useful for providing two views of the same area.        </vt:lpstr>
      <vt:lpstr>Circular (Spiral or Concentric) Search:  This type of search is useful when an item is missing from the center and the search must be conducted rapidly. The search may begin in the inside or the outside as the circumstances dictate.</vt:lpstr>
      <vt:lpstr>Quadrant, Sector or Zone Search:  This type of search is effective for indoor and outdoor scenes that have regular patterns or defined borders. This type of search also permits different types of searches in the different sectors. Subdivide the scene into areas or sectors:  A building into rooms A bookshelf into sections A vehicle into sections  </vt:lpstr>
      <vt:lpstr>Area Search:  This search uses any technique which will be effective in examining specific and small areas with defined borders, such as landscaped areas, bushes, paths, and sidewalks.</vt:lpstr>
      <vt:lpstr>Aerial Search:  This search may employ infrared film for discovery of such things as gravesites. </vt:lpstr>
      <vt:lpstr>   The student will be able to identify some investigative tools and equipment that are recommended for performing crime scene searches</vt:lpstr>
      <vt:lpstr>*Personal Protective Equipment (PPE, Universal Precautions) (i.e. Gloves, protective suit, shoe covers, face shield, mask, hair cover, respirator, etc.)  *Writing implements (pens, pencils, markers)  *Departmental scene forms (consent to search, field notes packet, graph paper, evidence submission log, important phone lists, etc.)        </vt:lpstr>
      <vt:lpstr>                     (Investigative Tools Cont.)  *Flashlight  *Camera – DSLR recommended (with extra batteries, media cards, external flash, chargers, etc.)</vt:lpstr>
      <vt:lpstr>                 (Investigative Tools Cont.)  *Measurement instruments (tape measure (25’, 300’), ruler (6” , 12” and ABFO scale), rolling measuring tape, laser measure, etc.)  *Specimen containers (for evidence items and toxicology specimens)</vt:lpstr>
      <vt:lpstr>           (Investigative Tools Cont.)     *Evidence packaging material  *Evidence tape </vt:lpstr>
      <vt:lpstr>              Recommended Tools (Cont.)  * Crime scene tape  *Latent print kit   *Plastic trash bags  *Gunshot residue collection kits (GSR)  *Rubber Boots           </vt:lpstr>
      <vt:lpstr>       (Recommended Tools Cont.)  *Audio/video recorder  *Traffic cones and flares  *Shooting trajectory kit (see 2.1.6 Collection Kits)  *Metal detector  *Shoe print lifting equipment</vt:lpstr>
      <vt:lpstr>         The student will be able to identify     the methods of conducting      preliminary     investigation</vt:lpstr>
      <vt:lpstr>              *Upon arrival at the scene, determine if a crime   has been committed. (The specific crime and    elements of the offense.)        *Document specific information in “field notes”   regarding the crime scene.  </vt:lpstr>
      <vt:lpstr>  *Cautiously approach and enter the crime scene, perform a “walk through,”  remaining observant of any person, vehicles,  events,  potential evidence, and environmental  conditions. </vt:lpstr>
      <vt:lpstr> *If applicable, provide first aid to injured  persons, request emergency medical attention and advise them of the areas of potential evidence to minimize destruction (i.e. cutting through bullet holes, knife tears, etc.)</vt:lpstr>
      <vt:lpstr>  *Determine if a weapon is involved and secure it. Leave weapon in place unless it constitutes an immediate threat. </vt:lpstr>
      <vt:lpstr> *Document specific information in “field notes” regarding the crime scene.  </vt:lpstr>
      <vt:lpstr>Protection of a crime scene:  *Establish defined entry and exit points to minimize loss, destruction and contamination of evidence  *Establish an inner and outer perimeter using street barricades, ropes, crime scene tape, or additional personnel around the perimeter to keep unauthorized persons out.</vt:lpstr>
      <vt:lpstr> scene :</vt:lpstr>
      <vt:lpstr>                             (Cont.)  * Narrative Description  *Photograph Scene (Overall Photos)  *Identify, Mark, and Document Evidence  *Sketch Scene </vt:lpstr>
      <vt:lpstr>                          (Cont.) *Mark and document additional evidence  *Collection of evidence and establish chain of custody  *Fingerprints/Latent Prints  *Debriefing </vt:lpstr>
      <vt:lpstr>Potential evidence:  Once evidence has been located, remind personnel not to touch, move, or handle the items, in any way, until the evidence has been:  *Photographed  *Sketched  *Documented  </vt:lpstr>
      <vt:lpstr> The student will be able to explain the importance for establishing a chain of custody. </vt:lpstr>
      <vt:lpstr>      *A record of all individuals who handle the evidence, as well   as any details of events   *Documentation should begin during the preliminary   investigation   *Ensure that evidence bags, envelopes, and tags are created    and filled out properly      *Chain of Custody is very Important!! </vt:lpstr>
      <vt:lpstr> *Each time the evidence exchanges possession from one person to another or moves from one location to another, the investigator must record this transaction  *It is critical to record all pertinent information possible and maintain the chain of custody  *Always follow department policy and protocol</vt:lpstr>
      <vt:lpstr>            *Chain of Custody is very Important!!</vt:lpstr>
      <vt:lpstr>                      Explain chain of custody   Chain of Custody is the process in which records transactions of evidence from person to person since its acquisition by a law enforcement agency.   Chain of custody maintains exactly what happened to evidence from the time it was found until it is disposed of after being presented in court.   </vt:lpstr>
      <vt:lpstr>            (Chain of Custody Cont.)  Chain of custody accounts for:   who found the item, and where;   who took custody and marked it;  who transported it;  where it is being stored When it went to a lab, and who transported it there When it was returned from the lab</vt:lpstr>
      <vt:lpstr>The Purpose of packaging evidence Properly would be to prevent any contamination, to avoid losing the evidence, prevent breaking of the evidence, and to avoid any loss.  These are very important guidelines used to help the preservation of any gathered evidence.</vt:lpstr>
      <vt:lpstr>Information on an evidence label should include at the very least:  *Location  *Date and Time of Location  *Case Number  (your opinions DO NOT count)</vt:lpstr>
      <vt:lpstr>Handling a Firearm at a Crime Scene as Evidence you should</vt:lpstr>
      <vt:lpstr>         Sketching and Photographing </vt:lpstr>
      <vt:lpstr>       The student will be able to define a crime scene sketch</vt:lpstr>
      <vt:lpstr>Definition of a crime scene sketch - a rough drawing, which represents the crime scene and serves to supplement photography by providing accurate information concerning distance between various points in the scene</vt:lpstr>
      <vt:lpstr>PowerPoint Presentation</vt:lpstr>
      <vt:lpstr>   Reasons for preparing crime scene sketches:                     *To provide a permanent record of    conditions otherwise not easily    recorded (i.e., distance, photography,    and movement of suspect)      *To reconstruct the crime scene      *To record the location and spatial    relationships between pieces of   evidence and the surroundings    </vt:lpstr>
      <vt:lpstr>                          (Reasons Cont.)         *To help refresh the investigator’s memory   *To help corroborate testimony of witnesses   *To eliminate unnecessary and confusing details   *Can be enlarged for use as an exhibit during courtroom testimony</vt:lpstr>
      <vt:lpstr>        Types of Sketches</vt:lpstr>
      <vt:lpstr>*Rough sketch  *Finished sketch  *Scale drawing  *Perspective sketch  *Projection sketch   </vt:lpstr>
      <vt:lpstr>            (Types of Sketches Cont.)  *Schematic sketch  *Detailed sketch  *Prevalent sketch  *Three Dimensional (3D) Rendering</vt:lpstr>
      <vt:lpstr>    The Rough Sketch:    *A rough sketch is a basic drawing    of a crime scene    *Usually drawn on 8 ½ by 11-inch    note or graph paper, using a    clipboard and a pencil.  It is    not drawn to scale    *It should be as accurate as possible,    under the circumstances without    deliberate distortion, and it should    contain all measurements necessary    to make a scale drawing    </vt:lpstr>
      <vt:lpstr>*The rough sketch must be done entirely at the scene.     Additional "remembered" details should never be placed on a rough sketch after you have left the scene </vt:lpstr>
      <vt:lpstr>The Finished Sketch:  *A finished sketch is a precise rendering of the crime scene  *Like the rough sketch, the typical finished sketch is not drawn to scale (this fact should be clearly indicated on the sketch), but it should contain all the necessary information for producing a scale drawing of the crime scene</vt:lpstr>
      <vt:lpstr>                      The Scale Drawing:      *The scale drawing is a blueprint of the   crime scene, drawn in ink on a large   display board (Ex:  30 inches by 36 inches);   and to be used for court presentations.      * All details in the drawing should be large   enough to be seen at least 15 feet away   by jury members     *The drawing should be drawn to exact   scale, with the scale reduction (Ex: ½ inch   equals 1foot), indicated clearly on drawing  </vt:lpstr>
      <vt:lpstr>             (Scale Drawing Cont.)  *Since the drawing is to scale, distance arrows and    measurements indicating the exact location of the    evidence should not be included  *If requested, dimensions and descriptions can be  placed on the scale drawing in the courtroom by  using your rough or finished sketch for reference</vt:lpstr>
      <vt:lpstr>The Perspective Sketch:  *Objects are drawn or computer generated as they appear to the eye with reference to relative distance or depth</vt:lpstr>
      <vt:lpstr>   The Projection Sketch:    *Most frequently used    *All places and objects are drawn in one   plane, as seen from above    *Cross projection drawing is where walls   and ceiling of a room are seen as folded   out into the same plane on the floor    *This type of drawing is used to illustrate    interrelationships between objects in     different planes, such as bullet holes     and blood stains</vt:lpstr>
      <vt:lpstr>The Schematic Sketch:  *Used to represent an orderly combination of events that has occurred. (Ex:  tracing the path of a fired bullet through glass, flesh, or walls; tracing the path of a skidding vehicle.)</vt:lpstr>
      <vt:lpstr>  The Detailed Sketch:      *Used when describing a small area      which is not illustrated due to the      scale chosen for the rough or finished     drawing    *Used when small items of evidence    must be illustrated prior to their    removal from immovable objects. (Ex:     bullet holes, tool marks, blood spots or    patterns, on the location of a latent    fingerprint.)    </vt:lpstr>
      <vt:lpstr>       Prevalent Sketch:         *A sketch of the scene of the     crime and surrounding    environment     *This sketch would, for      example, include other      buildings, roadways, or the      presence of miscellaneous      material nearby  </vt:lpstr>
      <vt:lpstr>           (Prevalent Sketch Cont.)  *An arson scene is an  example of one that might require     this type of sketch in order to  illustrate the proximity of combustible material</vt:lpstr>
      <vt:lpstr>  Three Dimensional (3D) Rendering:  *Created using “laser” scanning technology   *Computer generated via device software  *Precise measurements of scene and evidence  </vt:lpstr>
      <vt:lpstr>PowerPoint Presentation</vt:lpstr>
      <vt:lpstr>PowerPoint Presentation</vt:lpstr>
      <vt:lpstr>   Photographs </vt:lpstr>
      <vt:lpstr>    Reasons for taking crime    scene photographs:      *Photographs set forth a      visual record and chronology     of the crime scene      investigation     *Crime scene photography is      one of the major integral      facets of the entire      investigative process</vt:lpstr>
      <vt:lpstr>         Important considerations of crime scene   photography:      *If at all possible take photographs before the scene   is disturbed    *Numerous photographs should be taken.  If there is   ever doubt as to whether a photograph should be   taken, the best solution is to take it     </vt:lpstr>
      <vt:lpstr>                 (Photography Cont.)  *Measurement scales:  *Measurement scales should be used when photographing elements of a crime scene for size and distance relationships   *Subject matter should first be photographed as is before a scale is added   </vt:lpstr>
      <vt:lpstr>        To achieve a progression, the     crime scene should be covered     by photographs from three major     vantage points: </vt:lpstr>
      <vt:lpstr>                   Overall / Long-range photographs       *These are usually an     overview of the scene and     are considered location    establishing photographs                                             *Examples include:       overview of a location,      aerial photographs from        drone or aircraft, etc.    </vt:lpstr>
      <vt:lpstr>                                                                 Mid-range photographs        *Usually taken in a manner which portrays the scene      from approximately ten to twenty feet of distance from      the subject     *In order for the viewer to associate the general crime     scene with separate areas photographed, sufficient    detail should be contained in each photograph to allow    this association</vt:lpstr>
      <vt:lpstr>                                 Close-up photography      *Normally taken five feet or       less from the subject matter       *Detailed photographs of items       that could not be effectively         seen and studied in long-     range or mid-range       photographs</vt:lpstr>
      <vt:lpstr>PowerPoint Presentation</vt:lpstr>
      <vt:lpstr>PowerPoint Presentation</vt:lpstr>
      <vt:lpstr> Fingerprinting</vt:lpstr>
      <vt:lpstr>PowerPoint Presentation</vt:lpstr>
      <vt:lpstr>PowerPoint Presentation</vt:lpstr>
      <vt:lpstr>PowerPoint Presentation</vt:lpstr>
      <vt:lpstr>PowerPoint Presentation</vt:lpstr>
      <vt:lpstr>  Information about Latent and Patent Fingerprints</vt:lpstr>
      <vt:lpstr>PowerPoint Presentation</vt:lpstr>
      <vt:lpstr>                                             Latent Prints                      Vs.              Patent Prints</vt:lpstr>
      <vt:lpstr> A Latent Print is made of the sweat and oil on the skin’s surface.  This type of fingerprint is invisible to the naked eye and requires additional processing in order to be seen</vt:lpstr>
      <vt:lpstr>About Latent Prints:  *Prints are hidden or unseen and require some form of development  *Flashlight can be effective for searching  *If located, photograph prior to processing and recovering</vt:lpstr>
      <vt:lpstr>   A Patent Print can be made by blood, grease, ink, or dirt. </vt:lpstr>
      <vt:lpstr>Patent Prints:  *Photograph and collect if possible  *Print is visible without any development  *Visible prints can be left in material such as blood, oil, grease, or another containment  </vt:lpstr>
      <vt:lpstr>       Three types of Fingerprint Patterns:  *Arch  *Loop  *Whorl</vt:lpstr>
      <vt:lpstr>PowerPoint Presentation</vt:lpstr>
      <vt:lpstr>Different types of points for Fingerprint Comparison:  *Bifurcation  *Ending Ridge  *Dot</vt:lpstr>
      <vt:lpstr>  Bifurcation refers to when a ridge splits into two ridges.</vt:lpstr>
      <vt:lpstr>   An Ending Ridge is defined as the point where a ridge ends abruptly.</vt:lpstr>
      <vt:lpstr>   A Dot is a characteristic of a ridge and is used as point of comparison</vt:lpstr>
      <vt:lpstr>  A Plastic Print is left in a three-dimensional medium like clay or wax.</vt:lpstr>
      <vt:lpstr>Information that should be recorded when developing fingerprints:  *Date  *Case Number  *Description of lift location  *Initials of official</vt:lpstr>
      <vt:lpstr>A criminal investigation is an undertaking that seeks, collects, and gathers evidence of a crime for a case or specific purpose . A criminal investigator looks for clues and evidence to determine whether a crime has taken place.</vt:lpstr>
      <vt:lpstr>PowerPoint Presentation</vt:lpstr>
      <vt:lpstr>        Bias:   A highly personal and unreasoned distortion of judgment.    Crime:  An act or omission forbidden by law and punishable by a fine, imprisonment, or even death. Crimes and their penalties are established and defined by state and federal statutes and local ordinances.    Circumstantial Evidence:  Not based on actual personal knowledge or observation of the facts in controversy, but of other facts from which deductions are drawn, showing indirectly the facts sought to be proved.    Complainant:  Person requesting an investigation or that action is taken. Is often the victim of a crime.    </vt:lpstr>
      <vt:lpstr>     Information:  The knowledge a criminal investigator gathers from other persons (victims, witnesses, suspects) and other legitimate sources (records, reports, etc.) Instrumentation or forensic science: The techniques that help in the solution of the crime.  Consists of fingerprints, serology, ballistics, and DNA analysis, etc.    </vt:lpstr>
      <vt:lpstr>Interviewing:  The questioning of victims, witnesses, or suspects in a criminal investigation.  Laws of arrest, search and seizure: Provides guidance on what investigative techniques are acceptable.  Mastery and knowledge of criminal procedures and the rules of evidence enable the investigator to gather evidence against a suspect that can withstand court challenges.</vt:lpstr>
      <vt:lpstr>The ultimate goal of any criminal investigation is to determine, to the extent possible, the truth about how a crime occurred.  The goals are:  To determine if a crime has been committed. To legally obtain information and evidence to identify the person(s) responsible for committing the crime. To legally arrest the suspect(s). To recover any and all stolen property. To present the best case possible to the prosecutor based on probable cause. </vt:lpstr>
      <vt:lpstr>    Characteristics of a Criminal Investigator:</vt:lpstr>
      <vt:lpstr>   Suspicious – takes nothing for granted. Investigators may find that victims and witnesses, as well as suspects, may be motivated by various physiological, psychological, and sociological needs that may “color” the information they give. Gathers information, but verifies it’s credibility.     </vt:lpstr>
      <vt:lpstr>  Curious – desires to investigate and learn the facts and truth about people, places or objects. This means being habitually curious of such things as spontaneous statements by suspects, an unusual amount of money in the possession of a person of modest means, etc.</vt:lpstr>
      <vt:lpstr> Observant – investigators should be trained observers. They should develop the ability to take accurate notice of, keep in view and give attention to, that which is present in their five senses.</vt:lpstr>
      <vt:lpstr>  Unbiased and Unprejudiced – an investigator must possess an unbiased and unprejudiced mind.  Allowing either attitude to be involved in a case will result in a sloppy investigation, incorrect conclusions and unfairness to victims and suspects.   Develops rapport through interpersonal communication skills – establishing rapport with victims and witnesses is one of the prime facilitators of an investigation.</vt:lpstr>
      <vt:lpstr>    Responding officer’s responsibilities (hate crime):  *Basic response is same as for other crimes  *Officer must be sensitive to the needs of the victim  *Officer must be knowledgeable of the elements of hate crimes   </vt:lpstr>
      <vt:lpstr>Some considerations  1.) Is the motivation of the offender known? 2.) Was the incident known to have been motivated by racial, religious, ethnic, or sexual orientation bias? 3.) Does the victim perceive action of the offender to have been motivated by bias? 4.) Is there no clear other motivation for the incident? 5.) Were any racial, ethnic, or sexual orientation bias remarks made by the offender? 6.) Were there any offensive symbols, words, or acts which are known to represent a hate group or other evidence of bias against the victim’s group?</vt:lpstr>
      <vt:lpstr>Autopsy:  A postmortem examination of the body of a person, including X-rays and examination of the internal organs and structures after dissection, to determine the cause of death or nature of any pathological changes that may have contributed to the death. CCP 49.01 (1) </vt:lpstr>
      <vt:lpstr>Post mortem lividity -   a purplish discoloration observable on the parts of the body that are nearest the ground.  Appears from one to two hours after death, and may provide a clue as to whether the body was moved after death.  Indicates body position for one to two hours after death.  Is dependent upon several factors, including ambient temperature, body temperature at time of death, body mass, age… </vt:lpstr>
      <vt:lpstr>Rigor Mortis - because of chemical changes occurring in body tissues, the muscles stiffen after death.  This stiffening starts at the neck and lower jaw and spreads downward.  Onset of rigor mortis may start from 15 minutes to 15 hours after death, but as a general rule, it starts 5 to 6 hours after death.  The upper part is affected within about 12 hours and the whole body within about 18 hours.  Rigor mortis usually disappears within thirty-six hours, again beginning at the head and neck and extending to the lower parts of the body.  This latter process may take from 8 to 10 hours.  Presence of absence of stiffening may help in establishing time of death. </vt:lpstr>
      <vt:lpstr>PowerPoint Presentation</vt:lpstr>
      <vt:lpstr>PowerPoint Presentation</vt:lpstr>
      <vt:lpstr>  RECAP!</vt:lpstr>
      <vt:lpstr>Establish crime scene perimeter.  Officers should keep in mind that the scene may include multiple locations. </vt:lpstr>
      <vt:lpstr> scene :</vt:lpstr>
      <vt:lpstr>The basic steps of which a crime scene normally progresses are as follows: (Cont.)  * Final survey to ensure conditions of the crime scene have been documented as thoroughly as possible and all evidence is collected  *Transport evidence/body   *Notify next of Kin  *Create case file  *Lab results/Autopsy  *Press release/News Conference  *Follow-up Investigation  </vt:lpstr>
      <vt:lpstr>Legal authority for crime scene:  *Peace officer to prevent injury - CCP 6.06 *Conduct of peace officer - CCP 6.07 *Duties performed by medical examiner - CCP 49.25 *Removal of body &amp; property from place of death - CCP 49.05 *Sealing premises of deceased by medical examiner - CCP 49.22 </vt:lpstr>
      <vt:lpstr>Protection of a crime scene:  *Establish defined entry and exit points to minimize loss, destruction and contamination of evidence.  *Establish an inner and outer perimeter using street barricades, ropes, crime scene tape, or additional personnel around the perimeter to keep unauthorized persons out.  *Protect the crime scene from contamination and the removal of evidence.  Possible methods include the use rope or tape, officers, other personnel or barricades to guard the perimeter.  If at all possible, obtain permission from the property owner to prevent entry by unauthorized persons. </vt:lpstr>
      <vt:lpstr> Discuss the objectives in conducting a crime scene search.   Officers must determine if a search warrant is required or if the search will meet the requirements for search without a warrant.   A crime scene search is a planned and coordinated legal search of a crime scene to locate physical evidence or witnesses to the crime under investigation   The objectives in conducting a search of a crime scene are to aid in the following: Can help establish that a crime has been committed.  (i.e., identify the type of crime and establish the elements of the crime.) </vt:lpstr>
      <vt:lpstr>  Discuss the objectives in conducting a crime scene search (Cont.)  Can be used to place the suspect at the scene (i.e., shoe impressions may match those of a known suspect in the community.)  Can be used to eliminate persons, such as through DNA testing.  Can cause suspects confronted with physical evidence to confess the crime  Witness’s testimony can be supported with physical evidence.  Can help establish where the crime was committed?  How the crime was committed (M.O.)?  Why the crime was committed (motive)?  When the crime was committed?</vt:lpstr>
      <vt:lpstr>Summoning Assistance: When physical characteristics of area make it impractical for one person to search. When the amount of damage or evidence to be searched for makes it impractical for one person to search. When expertise is needed beyond that of those present. Consider what personnel are available Consider the degree of thoroughness required   Leaving the scene: When released from responsibility  When not needed When directed to do so   </vt:lpstr>
      <vt:lpstr>REMEMBER!!!!!!!  Please take your time at a crime scene.  The information that your collect or fail to collect could make or break your investigation.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Juan Contreras</dc:creator>
  <cp:lastModifiedBy>Juan Contreras</cp:lastModifiedBy>
  <cp:revision>249</cp:revision>
  <dcterms:created xsi:type="dcterms:W3CDTF">2020-09-24T12:43:43Z</dcterms:created>
  <dcterms:modified xsi:type="dcterms:W3CDTF">2022-03-06T15:59:37Z</dcterms:modified>
</cp:coreProperties>
</file>