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265" r:id="rId2"/>
    <p:sldId id="256" r:id="rId3"/>
    <p:sldId id="257" r:id="rId4"/>
    <p:sldId id="261" r:id="rId5"/>
    <p:sldId id="258" r:id="rId6"/>
    <p:sldId id="262" r:id="rId7"/>
    <p:sldId id="259" r:id="rId8"/>
    <p:sldId id="263" r:id="rId9"/>
    <p:sldId id="260" r:id="rId10"/>
    <p:sldId id="264" r:id="rId11"/>
    <p:sldId id="267" r:id="rId12"/>
    <p:sldId id="26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236" y="-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733B52-5C31-4674-BE5E-01181D5A0B2C}" type="datetimeFigureOut">
              <a:rPr lang="en-US" smtClean="0"/>
              <a:t>4/9/2014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89EB4-D9A0-4704-B42F-84975FE9A0AB}" type="slidenum">
              <a:rPr lang="en-US" smtClean="0"/>
              <a:t>‹#›</a:t>
            </a:fld>
            <a:endParaRPr lang="en-US"/>
          </a:p>
        </p:txBody>
      </p:sp>
    </p:spTree>
    <p:extLst>
      <p:ext uri="{BB962C8B-B14F-4D97-AF65-F5344CB8AC3E}">
        <p14:creationId xmlns:p14="http://schemas.microsoft.com/office/powerpoint/2010/main" val="2355451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99BA2-9ACA-4E16-B018-08FFB534EE18}" type="datetimeFigureOut">
              <a:rPr lang="en-US" smtClean="0"/>
              <a:t>4/9/2014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627FA3-CD29-467A-9197-EDD5E11F900A}" type="slidenum">
              <a:rPr lang="en-US" smtClean="0"/>
              <a:t>‹#›</a:t>
            </a:fld>
            <a:endParaRPr lang="en-US" dirty="0"/>
          </a:p>
        </p:txBody>
      </p:sp>
    </p:spTree>
    <p:extLst>
      <p:ext uri="{BB962C8B-B14F-4D97-AF65-F5344CB8AC3E}">
        <p14:creationId xmlns:p14="http://schemas.microsoft.com/office/powerpoint/2010/main" val="1446973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6"/>
            <a:ext cx="5486082" cy="4114800"/>
          </a:xfrm>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627FA3-CD29-467A-9197-EDD5E11F900A}" type="slidenum">
              <a:rPr lang="en-US" smtClean="0"/>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627FA3-CD29-467A-9197-EDD5E11F900A}" type="slidenum">
              <a:rPr lang="en-US" smtClean="0"/>
              <a:t>8</a:t>
            </a:fld>
            <a:endParaRPr lang="en-US" dirty="0"/>
          </a:p>
        </p:txBody>
      </p:sp>
    </p:spTree>
    <p:extLst>
      <p:ext uri="{BB962C8B-B14F-4D97-AF65-F5344CB8AC3E}">
        <p14:creationId xmlns:p14="http://schemas.microsoft.com/office/powerpoint/2010/main" val="251769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236"/>
            <a:ext cx="5486082" cy="4114800"/>
          </a:xfrm>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DF1A6070-43B0-4370-ADA9-8E39124B50B6}" type="datetimeFigureOut">
              <a:rPr lang="en-US" smtClean="0"/>
              <a:t>4/9/2014</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73BCBBFC-A7E1-4A62-B093-25A7C62864AE}"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A6070-43B0-4370-ADA9-8E39124B50B6}" type="datetimeFigureOut">
              <a:rPr lang="en-US" smtClean="0"/>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CBBFC-A7E1-4A62-B093-25A7C62864A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A6070-43B0-4370-ADA9-8E39124B50B6}" type="datetimeFigureOut">
              <a:rPr lang="en-US" smtClean="0"/>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CBBFC-A7E1-4A62-B093-25A7C62864AE}"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A6070-43B0-4370-ADA9-8E39124B50B6}" type="datetimeFigureOut">
              <a:rPr lang="en-US" smtClean="0"/>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CBBFC-A7E1-4A62-B093-25A7C62864AE}"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F1A6070-43B0-4370-ADA9-8E39124B50B6}" type="datetimeFigureOut">
              <a:rPr lang="en-US" smtClean="0"/>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73BCBBFC-A7E1-4A62-B093-25A7C62864AE}"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F1A6070-43B0-4370-ADA9-8E39124B50B6}" type="datetimeFigureOut">
              <a:rPr lang="en-US" smtClean="0"/>
              <a:t>4/9/2014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BCBBFC-A7E1-4A62-B093-25A7C62864AE}"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F1A6070-43B0-4370-ADA9-8E39124B50B6}" type="datetimeFigureOut">
              <a:rPr lang="en-US" smtClean="0"/>
              <a:t>4/9/2014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BCBBFC-A7E1-4A62-B093-25A7C62864AE}"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F1A6070-43B0-4370-ADA9-8E39124B50B6}" type="datetimeFigureOut">
              <a:rPr lang="en-US" smtClean="0"/>
              <a:t>4/9/2014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BCBBFC-A7E1-4A62-B093-25A7C62864AE}"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A6070-43B0-4370-ADA9-8E39124B50B6}" type="datetimeFigureOut">
              <a:rPr lang="en-US" smtClean="0"/>
              <a:t>4/9/2014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BCBBFC-A7E1-4A62-B093-25A7C62864A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F1A6070-43B0-4370-ADA9-8E39124B50B6}" type="datetimeFigureOut">
              <a:rPr lang="en-US" smtClean="0"/>
              <a:t>4/9/2014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BCBBFC-A7E1-4A62-B093-25A7C62864AE}"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A6070-43B0-4370-ADA9-8E39124B50B6}" type="datetimeFigureOut">
              <a:rPr lang="en-US" smtClean="0"/>
              <a:t>4/9/2014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BCBBFC-A7E1-4A62-B093-25A7C62864AE}"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F1A6070-43B0-4370-ADA9-8E39124B50B6}" type="datetimeFigureOut">
              <a:rPr lang="en-US" smtClean="0"/>
              <a:t>4/9/2014</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3BCBBFC-A7E1-4A62-B093-25A7C62864AE}"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mailto:dpennington@freeport.tx.u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64400" y="380880"/>
            <a:ext cx="8229240" cy="1523520"/>
          </a:xfrm>
        </p:spPr>
        <p:txBody>
          <a:bodyPr lIns="90000" rIns="90000" anchor="t">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54720" lvl="0" algn="ctr">
              <a:buNone/>
            </a:pPr>
            <a:r>
              <a:rPr lang="en-US" sz="6000" b="1" dirty="0" smtClean="0">
                <a:solidFill>
                  <a:schemeClr val="tx1"/>
                </a:solidFill>
              </a:rPr>
              <a:t>     </a:t>
            </a:r>
            <a:br>
              <a:rPr lang="en-US" sz="6000" b="1" dirty="0" smtClean="0">
                <a:solidFill>
                  <a:schemeClr val="tx1"/>
                </a:solidFill>
              </a:rPr>
            </a:br>
            <a:r>
              <a:rPr lang="en-US" sz="6000" b="1" dirty="0">
                <a:solidFill>
                  <a:schemeClr val="tx1"/>
                </a:solidFill>
              </a:rPr>
              <a:t> </a:t>
            </a:r>
            <a:r>
              <a:rPr lang="en-US" sz="6000" b="1" dirty="0" smtClean="0">
                <a:solidFill>
                  <a:schemeClr val="tx1"/>
                </a:solidFill>
              </a:rPr>
              <a:t>            FREEPORT</a:t>
            </a:r>
            <a:r>
              <a:rPr lang="en-US" sz="6000" b="1" dirty="0">
                <a:solidFill>
                  <a:schemeClr val="tx1"/>
                </a:solidFill>
              </a:rPr>
              <a:t>, TX</a:t>
            </a:r>
          </a:p>
        </p:txBody>
      </p:sp>
      <p:sp>
        <p:nvSpPr>
          <p:cNvPr id="3" name="Subtitle 2"/>
          <p:cNvSpPr txBox="1">
            <a:spLocks noGrp="1"/>
          </p:cNvSpPr>
          <p:nvPr>
            <p:ph type="subTitle" idx="4294967295"/>
          </p:nvPr>
        </p:nvSpPr>
        <p:spPr>
          <a:xfrm>
            <a:off x="2133720" y="3124079"/>
            <a:ext cx="6857640" cy="3200040"/>
          </a:xfrm>
        </p:spPr>
        <p:txBody>
          <a:bodyPr wrap="square" lIns="90000" tIns="45000" rIns="90000" bIns="45000" anchor="t">
            <a:normAutofit fontScale="92500" lnSpcReduction="1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54720" lvl="0" indent="0" algn="ctr">
              <a:spcAft>
                <a:spcPts val="0"/>
              </a:spcAft>
              <a:buNone/>
            </a:pPr>
            <a:r>
              <a:rPr lang="en-US" sz="4600" b="1" dirty="0" smtClean="0">
                <a:solidFill>
                  <a:schemeClr val="tx1"/>
                </a:solidFill>
                <a:latin typeface="Calibri" pitchFamily="18"/>
              </a:rPr>
              <a:t>SAFETY GLASS PRESENTATION </a:t>
            </a:r>
            <a:endParaRPr lang="en-US" sz="2800" b="1" dirty="0">
              <a:solidFill>
                <a:schemeClr val="tx1"/>
              </a:solidFill>
              <a:latin typeface="Calibri" pitchFamily="18"/>
            </a:endParaRPr>
          </a:p>
          <a:p>
            <a:pPr marL="54720" lvl="0" indent="0" algn="ctr">
              <a:spcAft>
                <a:spcPts val="0"/>
              </a:spcAft>
              <a:buNone/>
            </a:pPr>
            <a:endParaRPr lang="en-US" sz="2000" b="1" dirty="0">
              <a:solidFill>
                <a:schemeClr val="tx1"/>
              </a:solidFill>
              <a:latin typeface="Calibri" pitchFamily="18"/>
            </a:endParaRPr>
          </a:p>
          <a:p>
            <a:pPr marL="54720" lvl="0" indent="0" algn="ctr">
              <a:spcAft>
                <a:spcPts val="0"/>
              </a:spcAft>
              <a:buNone/>
            </a:pPr>
            <a:r>
              <a:rPr lang="en-US" sz="2000" b="1" dirty="0">
                <a:solidFill>
                  <a:schemeClr val="tx1"/>
                </a:solidFill>
                <a:latin typeface="Calibri" pitchFamily="18"/>
              </a:rPr>
              <a:t>by</a:t>
            </a:r>
          </a:p>
          <a:p>
            <a:pPr marL="54720" lvl="0" indent="0" algn="ctr">
              <a:spcAft>
                <a:spcPts val="0"/>
              </a:spcAft>
              <a:buNone/>
            </a:pPr>
            <a:endParaRPr lang="en-US" sz="2000" b="1" dirty="0">
              <a:solidFill>
                <a:schemeClr val="tx1"/>
              </a:solidFill>
              <a:latin typeface="Calibri" pitchFamily="18"/>
            </a:endParaRPr>
          </a:p>
          <a:p>
            <a:pPr marL="54720" lvl="0" indent="0" algn="ctr">
              <a:spcAft>
                <a:spcPts val="0"/>
              </a:spcAft>
              <a:buNone/>
            </a:pPr>
            <a:r>
              <a:rPr lang="en-US" sz="2000" b="1" dirty="0" smtClean="0">
                <a:solidFill>
                  <a:schemeClr val="tx1"/>
                </a:solidFill>
                <a:latin typeface="Calibri" pitchFamily="18"/>
              </a:rPr>
              <a:t>         Dan Pennington</a:t>
            </a:r>
          </a:p>
          <a:p>
            <a:pPr marL="54720" lvl="0" indent="0" algn="ctr">
              <a:spcAft>
                <a:spcPts val="0"/>
              </a:spcAft>
              <a:buNone/>
            </a:pPr>
            <a:r>
              <a:rPr lang="en-US" sz="2000" b="1" dirty="0" smtClean="0">
                <a:latin typeface="Calibri" pitchFamily="18"/>
              </a:rPr>
              <a:t>         Chief of Police</a:t>
            </a:r>
          </a:p>
          <a:p>
            <a:pPr marL="54720" lvl="0" indent="0" algn="ctr">
              <a:spcAft>
                <a:spcPts val="0"/>
              </a:spcAft>
              <a:buNone/>
            </a:pPr>
            <a:r>
              <a:rPr lang="en-US" sz="2000" b="1" dirty="0" smtClean="0">
                <a:solidFill>
                  <a:schemeClr val="tx1"/>
                </a:solidFill>
                <a:latin typeface="Calibri" pitchFamily="18"/>
              </a:rPr>
              <a:t>         Freeport, TX</a:t>
            </a:r>
            <a:endParaRPr lang="en-US" sz="2000" b="1" dirty="0">
              <a:solidFill>
                <a:schemeClr val="tx1"/>
              </a:solidFill>
              <a:latin typeface="Calibri" pitchFamily="18"/>
            </a:endParaRPr>
          </a:p>
          <a:p>
            <a:pPr marL="54720" lvl="0" indent="0" algn="r">
              <a:spcAft>
                <a:spcPts val="0"/>
              </a:spcAft>
              <a:buNone/>
            </a:pPr>
            <a:endParaRPr lang="en-US" sz="4600" dirty="0">
              <a:solidFill>
                <a:srgbClr val="ECECEC"/>
              </a:solidFill>
              <a:latin typeface="Calibri" pitchFamily="18"/>
            </a:endParaRPr>
          </a:p>
        </p:txBody>
      </p:sp>
      <p:pic>
        <p:nvPicPr>
          <p:cNvPr id="4" name="Picture 1"/>
          <p:cNvPicPr>
            <a:picLocks noChangeAspect="1"/>
          </p:cNvPicPr>
          <p:nvPr/>
        </p:nvPicPr>
        <p:blipFill>
          <a:blip r:embed="rId3">
            <a:lum/>
            <a:alphaModFix/>
          </a:blip>
          <a:srcRect/>
          <a:stretch>
            <a:fillRect/>
          </a:stretch>
        </p:blipFill>
        <p:spPr>
          <a:xfrm>
            <a:off x="177120" y="457200"/>
            <a:ext cx="2724492" cy="3048000"/>
          </a:xfrm>
          <a:prstGeom prst="rect">
            <a:avLst/>
          </a:prstGeom>
          <a:noFill/>
          <a:ln>
            <a:noFill/>
          </a:ln>
        </p:spPr>
      </p:pic>
      <p:sp>
        <p:nvSpPr>
          <p:cNvPr id="6" name="AutoShape 6"/>
          <p:cNvSpPr/>
          <p:nvPr/>
        </p:nvSpPr>
        <p:spPr>
          <a:xfrm>
            <a:off x="0" y="-144360"/>
            <a:ext cx="3045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Microsoft YaHei" pitchFamily="2"/>
              <a:cs typeface="Mangal" pitchFamily="2"/>
            </a:endParaRPr>
          </a:p>
        </p:txBody>
      </p:sp>
      <p:sp>
        <p:nvSpPr>
          <p:cNvPr id="7" name="AutoShape 8"/>
          <p:cNvSpPr/>
          <p:nvPr/>
        </p:nvSpPr>
        <p:spPr>
          <a:xfrm>
            <a:off x="152280" y="7920"/>
            <a:ext cx="3045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Microsoft YaHei" pitchFamily="2"/>
              <a:cs typeface="Mangal" pitchFamily="2"/>
            </a:endParaRPr>
          </a:p>
        </p:txBody>
      </p:sp>
    </p:spTree>
    <p:extLst>
      <p:ext uri="{BB962C8B-B14F-4D97-AF65-F5344CB8AC3E}">
        <p14:creationId xmlns:p14="http://schemas.microsoft.com/office/powerpoint/2010/main" val="223011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VENDORS</a:t>
            </a:r>
            <a:endParaRPr lang="en-US" dirty="0"/>
          </a:p>
        </p:txBody>
      </p:sp>
      <p:sp>
        <p:nvSpPr>
          <p:cNvPr id="3" name="Content Placeholder 2"/>
          <p:cNvSpPr>
            <a:spLocks noGrp="1"/>
          </p:cNvSpPr>
          <p:nvPr>
            <p:ph idx="1"/>
          </p:nvPr>
        </p:nvSpPr>
        <p:spPr/>
        <p:txBody>
          <a:bodyPr/>
          <a:lstStyle/>
          <a:p>
            <a:r>
              <a:rPr lang="en-US" sz="3200" dirty="0" smtClean="0"/>
              <a:t>4 major producers in the world</a:t>
            </a:r>
          </a:p>
          <a:p>
            <a:pPr lvl="1"/>
            <a:r>
              <a:rPr lang="en-US" sz="2800" dirty="0" smtClean="0"/>
              <a:t>NSG/Pilkington</a:t>
            </a:r>
          </a:p>
          <a:p>
            <a:pPr lvl="1"/>
            <a:r>
              <a:rPr lang="en-US" sz="2800" dirty="0" smtClean="0"/>
              <a:t>Saint-Gobain</a:t>
            </a:r>
          </a:p>
          <a:p>
            <a:pPr lvl="1"/>
            <a:r>
              <a:rPr lang="en-US" sz="2800" dirty="0" smtClean="0"/>
              <a:t>Asahi Glass</a:t>
            </a:r>
          </a:p>
          <a:p>
            <a:pPr lvl="1"/>
            <a:r>
              <a:rPr lang="en-US" sz="2800" dirty="0" smtClean="0"/>
              <a:t>Guardian Industries</a:t>
            </a:r>
          </a:p>
          <a:p>
            <a:r>
              <a:rPr lang="en-US" sz="3200" dirty="0" smtClean="0"/>
              <a:t>Local Glass Dealers</a:t>
            </a:r>
          </a:p>
          <a:p>
            <a:pPr lvl="1"/>
            <a:r>
              <a:rPr lang="en-US" dirty="0"/>
              <a:t>Precision </a:t>
            </a:r>
            <a:r>
              <a:rPr lang="en-US" dirty="0" smtClean="0"/>
              <a:t>Glass &amp; Mirror  - 713-534-7627</a:t>
            </a:r>
          </a:p>
          <a:p>
            <a:pPr lvl="1"/>
            <a:r>
              <a:rPr lang="en-US" dirty="0" smtClean="0"/>
              <a:t>A-</a:t>
            </a:r>
            <a:r>
              <a:rPr lang="en-US" dirty="0" err="1" smtClean="0"/>
              <a:t>Starbreak</a:t>
            </a:r>
            <a:r>
              <a:rPr lang="en-US" dirty="0" smtClean="0"/>
              <a:t> Auto Glass – 281-261-9333</a:t>
            </a:r>
          </a:p>
          <a:p>
            <a:pPr lvl="1"/>
            <a:r>
              <a:rPr lang="en-US" dirty="0" smtClean="0"/>
              <a:t>Alpha Auto Glass – 832-279-9439</a:t>
            </a:r>
          </a:p>
          <a:p>
            <a:pPr lvl="1"/>
            <a:endParaRPr lang="en-US" sz="2800" dirty="0"/>
          </a:p>
          <a:p>
            <a:pPr lvl="1"/>
            <a:endParaRPr lang="en-US" sz="2800" dirty="0" smtClean="0"/>
          </a:p>
          <a:p>
            <a:pPr lvl="1"/>
            <a:endParaRPr lang="en-US" dirty="0"/>
          </a:p>
        </p:txBody>
      </p:sp>
    </p:spTree>
    <p:extLst>
      <p:ext uri="{BB962C8B-B14F-4D97-AF65-F5344CB8AC3E}">
        <p14:creationId xmlns:p14="http://schemas.microsoft.com/office/powerpoint/2010/main" val="3300511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ttered Glass Doors Pran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477000"/>
          </a:xfrm>
          <a:prstGeom prst="rect">
            <a:avLst/>
          </a:prstGeom>
        </p:spPr>
      </p:pic>
    </p:spTree>
    <p:extLst>
      <p:ext uri="{BB962C8B-B14F-4D97-AF65-F5344CB8AC3E}">
        <p14:creationId xmlns:p14="http://schemas.microsoft.com/office/powerpoint/2010/main" val="31639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en-US" sz="6000" dirty="0">
                <a:solidFill>
                  <a:schemeClr val="tx1"/>
                </a:solidFill>
              </a:rPr>
              <a:t>Conclusion</a:t>
            </a:r>
          </a:p>
        </p:txBody>
      </p:sp>
      <p:sp>
        <p:nvSpPr>
          <p:cNvPr id="3" name="Content Placeholder 2"/>
          <p:cNvSpPr txBox="1">
            <a:spLocks noGrp="1"/>
          </p:cNvSpPr>
          <p:nvPr>
            <p:ph type="body" idx="4294967295"/>
          </p:nvPr>
        </p:nvSpPr>
        <p:spPr>
          <a:xfrm>
            <a:off x="457200" y="1066800"/>
            <a:ext cx="8229240" cy="579120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FFFFFF"/>
                </a:solidFill>
                <a:latin typeface="Constantia"/>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FFFFFF"/>
                </a:solidFill>
                <a:latin typeface="Constantia"/>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300" b="0" i="0" u="none" strike="noStrike" kern="1200" spc="0">
                <a:ln>
                  <a:noFill/>
                </a:ln>
                <a:solidFill>
                  <a:srgbClr val="FFFFFF"/>
                </a:solidFill>
                <a:latin typeface="Constantia"/>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FFFFFF"/>
                </a:solidFill>
                <a:latin typeface="Constantia"/>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1900" b="0" i="0" u="none" strike="noStrike" kern="1200" spc="0">
                <a:ln>
                  <a:noFill/>
                </a:ln>
                <a:solidFill>
                  <a:srgbClr val="FFFFFF"/>
                </a:solidFill>
                <a:latin typeface="Constantia"/>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FFFFFF"/>
                </a:solidFill>
                <a:latin typeface="Constantia"/>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FFFFFF"/>
                </a:solidFill>
                <a:latin typeface="Constantia"/>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FFFFFF"/>
                </a:solidFill>
                <a:latin typeface="Constantia"/>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FFFFFF"/>
                </a:solidFill>
                <a:latin typeface="Constantia"/>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FFFFFF"/>
                </a:solidFill>
                <a:latin typeface="Constantia"/>
                <a:ea typeface="Microsoft YaHei" pitchFamily="2"/>
                <a:cs typeface="Mangal" pitchFamily="2"/>
              </a:defRPr>
            </a:lvl9pPr>
          </a:lstStyle>
          <a:p>
            <a:pPr marL="0" lvl="0" indent="0" algn="ctr">
              <a:buNone/>
            </a:pPr>
            <a:r>
              <a:rPr lang="en-US" dirty="0">
                <a:latin typeface="Constantia" pitchFamily="18"/>
              </a:rPr>
              <a:t> </a:t>
            </a:r>
            <a:endParaRPr lang="en-US" sz="2400" dirty="0" smtClean="0">
              <a:latin typeface="Constantia" pitchFamily="18"/>
            </a:endParaRPr>
          </a:p>
          <a:p>
            <a:pPr marL="0" lvl="0" indent="0" algn="ctr">
              <a:buNone/>
            </a:pPr>
            <a:r>
              <a:rPr lang="en-US" dirty="0" smtClean="0">
                <a:solidFill>
                  <a:schemeClr val="tx1"/>
                </a:solidFill>
                <a:latin typeface="Constantia" pitchFamily="18"/>
              </a:rPr>
              <a:t>Questions &amp; Answers</a:t>
            </a:r>
          </a:p>
          <a:p>
            <a:pPr marL="0" lvl="0" indent="0" algn="ctr">
              <a:buNone/>
            </a:pPr>
            <a:endParaRPr lang="en-US" dirty="0" smtClean="0">
              <a:latin typeface="Constantia" pitchFamily="18"/>
            </a:endParaRPr>
          </a:p>
          <a:p>
            <a:pPr marL="0" lvl="0" indent="0" algn="ctr">
              <a:buNone/>
            </a:pPr>
            <a:endParaRPr lang="en-US" dirty="0">
              <a:latin typeface="Constantia" pitchFamily="18"/>
            </a:endParaRPr>
          </a:p>
          <a:p>
            <a:pPr marL="0" lvl="0" indent="0" algn="ctr">
              <a:buNone/>
            </a:pPr>
            <a:endParaRPr lang="en-US" dirty="0">
              <a:latin typeface="Constantia" pitchFamily="18"/>
            </a:endParaRPr>
          </a:p>
          <a:p>
            <a:pPr marL="0" lvl="0" indent="0" algn="ctr">
              <a:buNone/>
            </a:pPr>
            <a:endParaRPr lang="en-US" sz="1600" dirty="0" smtClean="0">
              <a:solidFill>
                <a:schemeClr val="tx1"/>
              </a:solidFill>
              <a:latin typeface="Constantia" pitchFamily="18"/>
            </a:endParaRPr>
          </a:p>
          <a:p>
            <a:pPr marL="0" lvl="0" indent="0" algn="ctr">
              <a:buNone/>
            </a:pPr>
            <a:endParaRPr lang="en-US" sz="1600" dirty="0" smtClean="0">
              <a:solidFill>
                <a:schemeClr val="tx1"/>
              </a:solidFill>
              <a:latin typeface="Constantia" pitchFamily="18"/>
            </a:endParaRPr>
          </a:p>
          <a:p>
            <a:pPr marL="0" lvl="0" indent="0" algn="ctr">
              <a:buNone/>
            </a:pPr>
            <a:r>
              <a:rPr lang="en-US" sz="1600" dirty="0" smtClean="0">
                <a:solidFill>
                  <a:schemeClr val="tx1"/>
                </a:solidFill>
                <a:latin typeface="Constantia" pitchFamily="18"/>
              </a:rPr>
              <a:t>Dan Pennington </a:t>
            </a:r>
            <a:r>
              <a:rPr lang="en-US" sz="1600" dirty="0" smtClean="0">
                <a:latin typeface="Constantia" pitchFamily="18"/>
                <a:hlinkClick r:id="rId3"/>
              </a:rPr>
              <a:t>dpennington@freeport.tx.us</a:t>
            </a:r>
            <a:endParaRPr lang="en-US" sz="1600" dirty="0" smtClean="0">
              <a:latin typeface="Constantia" pitchFamily="18"/>
            </a:endParaRPr>
          </a:p>
        </p:txBody>
      </p:sp>
      <p:pic>
        <p:nvPicPr>
          <p:cNvPr id="4" name="Picture 1"/>
          <p:cNvPicPr>
            <a:picLocks noChangeAspect="1"/>
          </p:cNvPicPr>
          <p:nvPr/>
        </p:nvPicPr>
        <p:blipFill>
          <a:blip r:embed="rId4">
            <a:lum/>
            <a:alphaModFix/>
          </a:blip>
          <a:srcRect/>
          <a:stretch>
            <a:fillRect/>
          </a:stretch>
        </p:blipFill>
        <p:spPr>
          <a:xfrm>
            <a:off x="3886200" y="2785422"/>
            <a:ext cx="1770478" cy="1981200"/>
          </a:xfrm>
          <a:prstGeom prst="rect">
            <a:avLst/>
          </a:prstGeom>
          <a:noFill/>
          <a:ln>
            <a:noFill/>
          </a:ln>
        </p:spPr>
      </p:pic>
    </p:spTree>
    <p:extLst>
      <p:ext uri="{BB962C8B-B14F-4D97-AF65-F5344CB8AC3E}">
        <p14:creationId xmlns:p14="http://schemas.microsoft.com/office/powerpoint/2010/main" val="616783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1470025"/>
          </a:xfrm>
        </p:spPr>
        <p:txBody>
          <a:bodyPr/>
          <a:lstStyle/>
          <a:p>
            <a:r>
              <a:rPr lang="en-US" dirty="0" smtClean="0"/>
              <a:t>SAFETY GLASS</a:t>
            </a:r>
            <a:endParaRPr lang="en-US" dirty="0"/>
          </a:p>
        </p:txBody>
      </p:sp>
      <p:sp>
        <p:nvSpPr>
          <p:cNvPr id="3" name="Subtitle 2"/>
          <p:cNvSpPr>
            <a:spLocks noGrp="1"/>
          </p:cNvSpPr>
          <p:nvPr>
            <p:ph type="subTitle" idx="1"/>
          </p:nvPr>
        </p:nvSpPr>
        <p:spPr>
          <a:xfrm>
            <a:off x="762000" y="2514600"/>
            <a:ext cx="7620000" cy="3657600"/>
          </a:xfrm>
        </p:spPr>
        <p:txBody>
          <a:bodyPr/>
          <a:lstStyle/>
          <a:p>
            <a:pPr algn="l"/>
            <a:r>
              <a:rPr lang="en-US" dirty="0" smtClean="0">
                <a:solidFill>
                  <a:schemeClr val="tx1"/>
                </a:solidFill>
              </a:rPr>
              <a:t>Safety Glass (defined) – is glass with additional safety features that make it less likely to break, or less likely to pose a threat when broken.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TYPES OF SAFETY GLASS</a:t>
            </a:r>
            <a:endParaRPr lang="en-US" dirty="0"/>
          </a:p>
        </p:txBody>
      </p:sp>
      <p:sp>
        <p:nvSpPr>
          <p:cNvPr id="3" name="Content Placeholder 2"/>
          <p:cNvSpPr>
            <a:spLocks noGrp="1"/>
          </p:cNvSpPr>
          <p:nvPr>
            <p:ph idx="1"/>
          </p:nvPr>
        </p:nvSpPr>
        <p:spPr>
          <a:xfrm>
            <a:off x="152400" y="1295400"/>
            <a:ext cx="8991600" cy="5410200"/>
          </a:xfrm>
        </p:spPr>
        <p:txBody>
          <a:bodyPr>
            <a:normAutofit/>
          </a:bodyPr>
          <a:lstStyle/>
          <a:p>
            <a:r>
              <a:rPr lang="en-US" u="sng" dirty="0" smtClean="0">
                <a:solidFill>
                  <a:schemeClr val="tx1"/>
                </a:solidFill>
              </a:rPr>
              <a:t>3 Major kinds of safety glass:</a:t>
            </a:r>
          </a:p>
          <a:p>
            <a:pPr marL="971550" lvl="1" indent="-514350">
              <a:buFont typeface="+mj-lt"/>
              <a:buAutoNum type="arabicPeriod"/>
            </a:pPr>
            <a:r>
              <a:rPr lang="en-US" dirty="0" smtClean="0">
                <a:solidFill>
                  <a:schemeClr val="tx1"/>
                </a:solidFill>
              </a:rPr>
              <a:t>Tempered glass – glass </a:t>
            </a:r>
            <a:r>
              <a:rPr lang="en-US" dirty="0" smtClean="0"/>
              <a:t>processed by controlled thermal or chemical treatments to increase its strength.  When broken, it crumbles into small granular chunks of similar size and shape instead of splintering into random, jagged shards. </a:t>
            </a:r>
            <a:endParaRPr lang="en-US" dirty="0" smtClean="0">
              <a:solidFill>
                <a:schemeClr val="tx1"/>
              </a:solidFill>
            </a:endParaRPr>
          </a:p>
          <a:p>
            <a:pPr lvl="2"/>
            <a:r>
              <a:rPr lang="en-US" sz="2400" dirty="0" smtClean="0"/>
              <a:t>Examples – vehicle windows, shower glass, etc.</a:t>
            </a:r>
          </a:p>
          <a:p>
            <a:pPr lvl="2"/>
            <a:r>
              <a:rPr lang="en-US" sz="2400" dirty="0" smtClean="0"/>
              <a:t>History – dates back to the 1700s</a:t>
            </a:r>
          </a:p>
          <a:p>
            <a:pPr lvl="2"/>
            <a:r>
              <a:rPr lang="en-US" sz="2400" dirty="0" smtClean="0"/>
              <a:t>Advantages – less dangerous, 5-10 times stronger regular float glass </a:t>
            </a:r>
          </a:p>
          <a:p>
            <a:pPr lvl="2"/>
            <a:r>
              <a:rPr lang="en-US" sz="2400" dirty="0" smtClean="0"/>
              <a:t>Disadvantages – a break often causes entire glass to break; waves </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TEMPERED GLASS</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descr="C:\Users\Daniel W Pennington\Desktop\Tempered G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3058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846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SAFETY GLASS</a:t>
            </a:r>
            <a:endParaRPr lang="en-US" dirty="0"/>
          </a:p>
        </p:txBody>
      </p:sp>
      <p:sp>
        <p:nvSpPr>
          <p:cNvPr id="3" name="Content Placeholder 2"/>
          <p:cNvSpPr>
            <a:spLocks noGrp="1"/>
          </p:cNvSpPr>
          <p:nvPr>
            <p:ph idx="1"/>
          </p:nvPr>
        </p:nvSpPr>
        <p:spPr>
          <a:xfrm>
            <a:off x="152400" y="1295400"/>
            <a:ext cx="8991600" cy="5562600"/>
          </a:xfrm>
        </p:spPr>
        <p:txBody>
          <a:bodyPr>
            <a:normAutofit/>
          </a:bodyPr>
          <a:lstStyle/>
          <a:p>
            <a:pPr marL="914400" lvl="1" indent="-514350">
              <a:buNone/>
            </a:pPr>
            <a:r>
              <a:rPr lang="en-US" dirty="0" smtClean="0"/>
              <a:t>	2. Laminated Glass - It is usually layers of  toughened glass (polycarbonate or Lexan) and plastic or vinyl. Laminated glass holds together when shattered because, in the event of breaking, it is held in place by an interlayer between its two or more layers of glass.</a:t>
            </a:r>
          </a:p>
          <a:p>
            <a:pPr lvl="2"/>
            <a:r>
              <a:rPr lang="en-US" sz="2400" dirty="0" smtClean="0"/>
              <a:t>Examples – skylights, hurricane-resistant windows, aircraft windows, banks, car windshields, etc. </a:t>
            </a:r>
          </a:p>
          <a:p>
            <a:pPr lvl="2"/>
            <a:r>
              <a:rPr lang="en-US" sz="2400" dirty="0" smtClean="0"/>
              <a:t>History – invented in 1903</a:t>
            </a:r>
          </a:p>
          <a:p>
            <a:pPr lvl="2"/>
            <a:r>
              <a:rPr lang="en-US" sz="2400" dirty="0" smtClean="0"/>
              <a:t>Advantages – extremely strong (300x float glass), sound dampening</a:t>
            </a:r>
          </a:p>
          <a:p>
            <a:pPr lvl="2"/>
            <a:r>
              <a:rPr lang="en-US" sz="2400" dirty="0" smtClean="0"/>
              <a:t>Disadvantages – expensive and visual distortion</a:t>
            </a: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LAMINATED GLASS</a:t>
            </a:r>
            <a:endParaRPr lang="en-US" dirty="0"/>
          </a:p>
        </p:txBody>
      </p:sp>
      <p:pic>
        <p:nvPicPr>
          <p:cNvPr id="2051" name="Picture 3" descr="C:\Users\Daniel W Pennington\Desktop\Laminated G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4463716"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aniel W Pennington\Desktop\laminated glas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62200"/>
            <a:ext cx="4236803" cy="311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17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SAFETY GLASS</a:t>
            </a:r>
            <a:endParaRPr lang="en-US" dirty="0"/>
          </a:p>
        </p:txBody>
      </p:sp>
      <p:sp>
        <p:nvSpPr>
          <p:cNvPr id="3" name="Content Placeholder 2"/>
          <p:cNvSpPr>
            <a:spLocks noGrp="1"/>
          </p:cNvSpPr>
          <p:nvPr>
            <p:ph idx="1"/>
          </p:nvPr>
        </p:nvSpPr>
        <p:spPr>
          <a:xfrm>
            <a:off x="0" y="1600200"/>
            <a:ext cx="9144000" cy="5105400"/>
          </a:xfrm>
        </p:spPr>
        <p:txBody>
          <a:bodyPr>
            <a:noAutofit/>
          </a:bodyPr>
          <a:lstStyle/>
          <a:p>
            <a:pPr marL="1314450" lvl="2" indent="-514350">
              <a:buNone/>
            </a:pPr>
            <a:r>
              <a:rPr lang="en-US" sz="2800" dirty="0" smtClean="0"/>
              <a:t>3. Wire Mesh Glass - wire mesh glass has a grid or mesh of thin metal wire embedded within the glass. Wired glass, as it is typically described, does not perform the function most individuals associate it with. Wired glass instead is utilized for its fire-resistant abilities, and is well-rated to both withstand heat and a hose stream.</a:t>
            </a:r>
          </a:p>
          <a:p>
            <a:pPr marL="1314450" lvl="2" indent="-514350">
              <a:buNone/>
            </a:pPr>
            <a:r>
              <a:rPr lang="en-US" sz="2800" dirty="0" smtClean="0"/>
              <a:t>	</a:t>
            </a:r>
            <a:r>
              <a:rPr lang="en-US" sz="2400" dirty="0" smtClean="0"/>
              <a:t>Examples – schools, hospitals, and hotels</a:t>
            </a:r>
          </a:p>
          <a:p>
            <a:pPr marL="1314450" lvl="2" indent="-514350">
              <a:buNone/>
            </a:pPr>
            <a:r>
              <a:rPr lang="en-US" sz="2400" dirty="0"/>
              <a:t>	</a:t>
            </a:r>
            <a:r>
              <a:rPr lang="en-US" sz="2400" dirty="0" smtClean="0"/>
              <a:t>History – first use dates back to 1891</a:t>
            </a:r>
          </a:p>
          <a:p>
            <a:pPr marL="1314450" lvl="2" indent="-514350">
              <a:buNone/>
            </a:pPr>
            <a:r>
              <a:rPr lang="en-US" sz="2400" dirty="0" smtClean="0"/>
              <a:t>	Advantages – more likely to maintain partial integrity </a:t>
            </a:r>
          </a:p>
          <a:p>
            <a:pPr marL="1314450" lvl="2" indent="-514350">
              <a:buNone/>
            </a:pPr>
            <a:r>
              <a:rPr lang="en-US" sz="2400" dirty="0" smtClean="0"/>
              <a:t>	Disadvantages – weaker than regular glass </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 MESH GLASS</a:t>
            </a:r>
            <a:endParaRPr lang="en-US" dirty="0"/>
          </a:p>
        </p:txBody>
      </p:sp>
      <p:sp>
        <p:nvSpPr>
          <p:cNvPr id="3" name="Content Placeholder 2"/>
          <p:cNvSpPr>
            <a:spLocks noGrp="1"/>
          </p:cNvSpPr>
          <p:nvPr>
            <p:ph idx="1"/>
          </p:nvPr>
        </p:nvSpPr>
        <p:spPr/>
        <p:txBody>
          <a:bodyPr/>
          <a:lstStyle/>
          <a:p>
            <a:endParaRPr lang="en-US" dirty="0"/>
          </a:p>
        </p:txBody>
      </p:sp>
      <p:pic>
        <p:nvPicPr>
          <p:cNvPr id="3075" name="Picture 3" descr="C:\Users\Daniel W Pennington\Desktop\wire me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600200"/>
            <a:ext cx="39624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Daniel W Pennington\Desktop\Wire Mesh Gla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00201"/>
            <a:ext cx="4284662"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Daniel W Pennington\Desktop\wire mesh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962400"/>
            <a:ext cx="3962399" cy="25781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Daniel W Pennington\Desktop\wire mes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962402"/>
            <a:ext cx="4190999" cy="2514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995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COSTS </a:t>
            </a:r>
            <a:endParaRPr lang="en-US" dirty="0"/>
          </a:p>
        </p:txBody>
      </p:sp>
      <p:sp>
        <p:nvSpPr>
          <p:cNvPr id="3" name="Content Placeholder 2"/>
          <p:cNvSpPr>
            <a:spLocks noGrp="1"/>
          </p:cNvSpPr>
          <p:nvPr>
            <p:ph idx="1"/>
          </p:nvPr>
        </p:nvSpPr>
        <p:spPr>
          <a:xfrm>
            <a:off x="0" y="1600200"/>
            <a:ext cx="9144000" cy="4709160"/>
          </a:xfrm>
        </p:spPr>
        <p:txBody>
          <a:bodyPr>
            <a:normAutofit fontScale="92500" lnSpcReduction="10000"/>
          </a:bodyPr>
          <a:lstStyle/>
          <a:p>
            <a:r>
              <a:rPr lang="en-US" sz="3200" dirty="0" smtClean="0"/>
              <a:t>On a scale of lowest to highest:</a:t>
            </a:r>
          </a:p>
          <a:p>
            <a:pPr marL="1371600" lvl="2" indent="-514350">
              <a:buFont typeface="+mj-lt"/>
              <a:buAutoNum type="arabicPeriod"/>
            </a:pPr>
            <a:r>
              <a:rPr lang="en-US" sz="2800" dirty="0" smtClean="0"/>
              <a:t>Lowest cost is wire-mesh glass</a:t>
            </a:r>
          </a:p>
          <a:p>
            <a:pPr marL="1371600" lvl="2" indent="-514350">
              <a:buFont typeface="+mj-lt"/>
              <a:buAutoNum type="arabicPeriod"/>
            </a:pPr>
            <a:r>
              <a:rPr lang="en-US" sz="2800" dirty="0" smtClean="0"/>
              <a:t>Medium cost is tempered glass</a:t>
            </a:r>
          </a:p>
          <a:p>
            <a:pPr marL="1371600" lvl="2" indent="-514350">
              <a:buFont typeface="+mj-lt"/>
              <a:buAutoNum type="arabicPeriod"/>
            </a:pPr>
            <a:r>
              <a:rPr lang="en-US" sz="2800" dirty="0" smtClean="0"/>
              <a:t>Highest cost is laminated glass</a:t>
            </a:r>
          </a:p>
          <a:p>
            <a:pPr marL="857250" lvl="2" indent="0">
              <a:buNone/>
            </a:pPr>
            <a:endParaRPr lang="en-US" sz="2800" dirty="0"/>
          </a:p>
          <a:p>
            <a:pPr marL="729234" indent="-457200"/>
            <a:r>
              <a:rPr lang="en-US" sz="3200" dirty="0" smtClean="0"/>
              <a:t>Prices are very dependent on thickness, number of layers, etc.</a:t>
            </a:r>
          </a:p>
          <a:p>
            <a:pPr marL="1399032" lvl="3" indent="-457200">
              <a:buFont typeface="+mj-lt"/>
              <a:buAutoNum type="arabicPeriod"/>
            </a:pPr>
            <a:r>
              <a:rPr lang="en-US" sz="2800" dirty="0" smtClean="0"/>
              <a:t>Float </a:t>
            </a:r>
            <a:r>
              <a:rPr lang="en-US" sz="2800" dirty="0"/>
              <a:t>glass (tempered): $14 to $70 per square </a:t>
            </a:r>
            <a:r>
              <a:rPr lang="en-US" sz="2800" dirty="0" smtClean="0"/>
              <a:t>foot </a:t>
            </a:r>
          </a:p>
          <a:p>
            <a:pPr marL="1399032" lvl="3" indent="-457200">
              <a:buAutoNum type="arabicPeriod" startAt="2"/>
            </a:pPr>
            <a:r>
              <a:rPr lang="en-US" sz="2800" dirty="0" smtClean="0"/>
              <a:t>Laminated </a:t>
            </a:r>
            <a:r>
              <a:rPr lang="en-US" sz="2800" dirty="0"/>
              <a:t>glass: $23 to $211 per square </a:t>
            </a:r>
            <a:r>
              <a:rPr lang="en-US" sz="2800" dirty="0" smtClean="0"/>
              <a:t>foot </a:t>
            </a:r>
          </a:p>
          <a:p>
            <a:pPr marL="941832" lvl="3" indent="0">
              <a:buNone/>
            </a:pPr>
            <a:r>
              <a:rPr lang="en-US" sz="2800" dirty="0" smtClean="0"/>
              <a:t>3.  Wired mesh glass</a:t>
            </a:r>
            <a:r>
              <a:rPr lang="en-US" sz="2800" dirty="0"/>
              <a:t>: $22 to $30 per square foot</a:t>
            </a:r>
          </a:p>
          <a:p>
            <a:pPr marL="1076706" lvl="3" indent="0">
              <a:buNone/>
            </a:pPr>
            <a:endParaRPr lang="en-US" sz="26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571</TotalTime>
  <Words>335</Words>
  <Application>Microsoft Office PowerPoint</Application>
  <PresentationFormat>On-screen Show (4:3)</PresentationFormat>
  <Paragraphs>64</Paragraphs>
  <Slides>12</Slides>
  <Notes>4</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Apex</vt:lpstr>
      <vt:lpstr>                   FREEPORT, TX</vt:lpstr>
      <vt:lpstr>SAFETY GLASS</vt:lpstr>
      <vt:lpstr>TYPES OF SAFETY GLASS</vt:lpstr>
      <vt:lpstr>TEMPERED GLASS</vt:lpstr>
      <vt:lpstr>TYPES OF SAFETY GLASS</vt:lpstr>
      <vt:lpstr>LAMINATED GLASS</vt:lpstr>
      <vt:lpstr>TYPES OF SAFETY GLASS</vt:lpstr>
      <vt:lpstr>WIRE MESH GLASS</vt:lpstr>
      <vt:lpstr>COSTS </vt:lpstr>
      <vt:lpstr>VENDORS</vt:lpstr>
      <vt:lpstr>PowerPoint Presentation</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GLASS</dc:title>
  <dc:creator>Owner</dc:creator>
  <cp:lastModifiedBy>Daniel W Pennington</cp:lastModifiedBy>
  <cp:revision>17</cp:revision>
  <cp:lastPrinted>2014-04-09T01:20:44Z</cp:lastPrinted>
  <dcterms:created xsi:type="dcterms:W3CDTF">2014-04-08T02:06:45Z</dcterms:created>
  <dcterms:modified xsi:type="dcterms:W3CDTF">2014-04-09T13:43:25Z</dcterms:modified>
</cp:coreProperties>
</file>