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86" r:id="rId1"/>
  </p:sldMasterIdLst>
  <p:notesMasterIdLst>
    <p:notesMasterId r:id="rId12"/>
  </p:notesMasterIdLst>
  <p:sldIdLst>
    <p:sldId id="256" r:id="rId2"/>
    <p:sldId id="259" r:id="rId3"/>
    <p:sldId id="257" r:id="rId4"/>
    <p:sldId id="261" r:id="rId5"/>
    <p:sldId id="262" r:id="rId6"/>
    <p:sldId id="258" r:id="rId7"/>
    <p:sldId id="264" r:id="rId8"/>
    <p:sldId id="263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4187" autoAdjust="0"/>
  </p:normalViewPr>
  <p:slideViewPr>
    <p:cSldViewPr snapToGrid="0" snapToObjects="1">
      <p:cViewPr varScale="1">
        <p:scale>
          <a:sx n="64" d="100"/>
          <a:sy n="64" d="100"/>
        </p:scale>
        <p:origin x="-2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EBE2-305B-3C4D-B35B-D65D6FB166FA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9629-914F-CE44-8A24-85AD285DA7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people</a:t>
            </a:r>
            <a:r>
              <a:rPr lang="en-US" baseline="0" dirty="0" smtClean="0"/>
              <a:t> have a brand new home?</a:t>
            </a:r>
          </a:p>
          <a:p>
            <a:r>
              <a:rPr lang="en-US" baseline="0" dirty="0" smtClean="0"/>
              <a:t>How many people live in a house that was previously lived in?</a:t>
            </a:r>
          </a:p>
          <a:p>
            <a:r>
              <a:rPr lang="en-US" baseline="0" dirty="0" smtClean="0"/>
              <a:t>How many people live in an apartment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Schlage</a:t>
            </a:r>
            <a:r>
              <a:rPr lang="en-US" dirty="0" smtClean="0"/>
              <a:t> </a:t>
            </a:r>
            <a:r>
              <a:rPr lang="en-US" dirty="0" err="1" smtClean="0"/>
              <a:t>Touchscreen</a:t>
            </a:r>
            <a:r>
              <a:rPr lang="en-US" dirty="0" smtClean="0"/>
              <a:t> deadbolt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your thinking</a:t>
            </a:r>
            <a:r>
              <a:rPr lang="en-US" baseline="0" dirty="0" smtClean="0"/>
              <a:t> about upgrading the security features in your home, the </a:t>
            </a:r>
            <a:r>
              <a:rPr lang="en-US" baseline="0" dirty="0" err="1" smtClean="0"/>
              <a:t>Schlage</a:t>
            </a:r>
            <a:r>
              <a:rPr lang="en-US" baseline="0" dirty="0" smtClean="0"/>
              <a:t> </a:t>
            </a:r>
            <a:r>
              <a:rPr lang="en-US" dirty="0" smtClean="0"/>
              <a:t>has a stylish</a:t>
            </a:r>
            <a:r>
              <a:rPr lang="en-US" baseline="0" dirty="0" smtClean="0"/>
              <a:t> look, comes in different colors.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your lock make the grade?</a:t>
            </a: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Schlage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deadbolts have an ANSI Grade 1 security rating - this is the highest level of residential security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available.  American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 Standards Institute (ANSI) is a private non-profit organization that administers and coordinates voluntary standardization to develop and maintain performance standards for builder's hardware. 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Builders Hardware Manufacturers Association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((BHMA)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Grading System is accredited by the (ANSI), a private non-profit organization that administers and coordinates the voluntary standardization to develop and maintain performance standards for builder's hardware.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purpose of product grades is to help identify the quality and durability of locksets through a series of operational and security tests. Good,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&amp; Best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Grade 1 certification – Highest Grade Security. Grade 1 is the strongest grade ANSI/BHMA will supply for any Residential or Commercial product.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Grade 2 certification – Higher Residential Security. Grade 2 is designed and built to offer excellent security and durability for more residential applications and some light commercial applications.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Grade 3 certification – Basic residential security. Grade 3 is the lowest grade provided by ANSI, the minimal acceptable quality for residential door locks.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why you should have the keyless door 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</a:t>
            </a:r>
            <a:r>
              <a:rPr lang="en-US" baseline="0" dirty="0" smtClean="0"/>
              <a:t> log in from your computer of phone. </a:t>
            </a:r>
          </a:p>
          <a:p>
            <a:r>
              <a:rPr lang="en-US" baseline="0" dirty="0" smtClean="0"/>
              <a:t>There is an additional cost to the lock for the </a:t>
            </a:r>
            <a:r>
              <a:rPr lang="en-US" baseline="0" dirty="0" err="1" smtClean="0"/>
              <a:t>Nexia</a:t>
            </a:r>
            <a:r>
              <a:rPr lang="en-US" baseline="0" dirty="0" smtClean="0"/>
              <a:t> monitoring which is a monthly fee.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Come with instructions,</a:t>
            </a:r>
            <a:r>
              <a:rPr lang="en-US" baseline="0" dirty="0" smtClean="0"/>
              <a:t> that reviewers said it only took 30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to install.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want to always go with high end washer &amp; dyer or a flashy fridge.  Why</a:t>
            </a:r>
            <a:r>
              <a:rPr lang="en-US" baseline="0" dirty="0" smtClean="0"/>
              <a:t> not go with high end door 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not carry in the store. Or online/in 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9629-914F-CE44-8A24-85AD285DA7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9C8060-2857-4B4A-8F26-B6DF0FCDBE20}" type="datetimeFigureOut">
              <a:rPr lang="en-US" smtClean="0"/>
              <a:pPr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33A02A-31B7-274F-A209-8C76CE3EA3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60mTp9o_AY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1493373"/>
            <a:ext cx="7826281" cy="162709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Keyless Door Lock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558972"/>
            <a:ext cx="8228013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Sgt. Dina </a:t>
            </a:r>
            <a:r>
              <a:rPr lang="en-US" dirty="0" err="1" smtClean="0">
                <a:solidFill>
                  <a:schemeClr val="tx1"/>
                </a:solidFill>
              </a:rPr>
              <a:t>Padovan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Sergeant Dina </a:t>
            </a:r>
            <a:r>
              <a:rPr lang="en-US" dirty="0" err="1" smtClean="0"/>
              <a:t>Padovan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713-743-0596</a:t>
            </a:r>
          </a:p>
          <a:p>
            <a:r>
              <a:rPr lang="en-US" dirty="0" err="1" smtClean="0"/>
              <a:t>dpadovan@central.uh.edu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uchscreen_deadbolt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t="-26479" b="-26479"/>
          <a:stretch>
            <a:fillRect/>
          </a:stretch>
        </p:blipFill>
        <p:spPr>
          <a:xfrm>
            <a:off x="461682" y="1339849"/>
            <a:ext cx="8024685" cy="4654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4000" dirty="0" smtClean="0"/>
              <a:t>Benefits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Arial"/>
              <a:buChar char="•"/>
            </a:pPr>
            <a:r>
              <a:rPr lang="en-US" sz="2162" dirty="0" smtClean="0"/>
              <a:t>Visual screen indicators that alert you when access is granted or denied, as well as when your digital deadbolt door lock batteries are getting low</a:t>
            </a:r>
          </a:p>
          <a:p>
            <a:pPr algn="just">
              <a:buFont typeface="Arial"/>
              <a:buChar char="•"/>
            </a:pPr>
            <a:r>
              <a:rPr lang="en-US" sz="2162" dirty="0" smtClean="0"/>
              <a:t>A motorized, tapered bolt that automatically locks and unlocks when a correct code is entered.</a:t>
            </a:r>
          </a:p>
          <a:p>
            <a:pPr algn="just">
              <a:buFont typeface="Arial"/>
              <a:buChar char="•"/>
            </a:pPr>
            <a:r>
              <a:rPr lang="en-US" sz="2162" dirty="0" smtClean="0"/>
              <a:t>Warning beeps that alert you when the deadbolt isn’t fully extended into the door jamb.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84420" y="2599765"/>
            <a:ext cx="3840480" cy="3464765"/>
          </a:xfrm>
        </p:spPr>
        <p:txBody>
          <a:bodyPr>
            <a:noAutofit/>
          </a:bodyPr>
          <a:lstStyle/>
          <a:p>
            <a:pPr lvl="0" algn="just"/>
            <a:r>
              <a:rPr lang="en-US" sz="2000" dirty="0" smtClean="0"/>
              <a:t>A built-in alarm that sounds whenever the lock senses the slightest vibrations or movement of the door.</a:t>
            </a:r>
          </a:p>
          <a:p>
            <a:pPr algn="just"/>
            <a:r>
              <a:rPr lang="en-US" sz="2000" dirty="0" smtClean="0"/>
              <a:t>Serious strength, with the highest level of security and durability for residential door locks (ANSI Grade 1, as certified by BHMA). </a:t>
            </a:r>
            <a:endParaRPr lang="en-US" sz="2000" dirty="0"/>
          </a:p>
        </p:txBody>
      </p:sp>
      <p:pic>
        <p:nvPicPr>
          <p:cNvPr id="7" name="Picture 6" descr="Screenshot 2014-04-08 22.47.47.png"/>
          <p:cNvPicPr>
            <a:picLocks noChangeAspect="1"/>
          </p:cNvPicPr>
          <p:nvPr/>
        </p:nvPicPr>
        <p:blipFill>
          <a:blip r:embed="rId3"/>
          <a:srcRect l="67500" t="44800" r="22000" b="32800"/>
          <a:stretch>
            <a:fillRect/>
          </a:stretch>
        </p:blipFill>
        <p:spPr>
          <a:xfrm>
            <a:off x="7764780" y="1319605"/>
            <a:ext cx="96012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Benefits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sz="2000" dirty="0" smtClean="0"/>
              <a:t>No fumbling with keys as your approaching your front door.</a:t>
            </a:r>
          </a:p>
          <a:p>
            <a:pPr lvl="0">
              <a:buFont typeface="Arial"/>
              <a:buChar char="•"/>
            </a:pPr>
            <a:r>
              <a:rPr lang="en-US" sz="2000" dirty="0" smtClean="0"/>
              <a:t>Don’t have to carry your keys if you need to run to the mailbox or going for a walk.</a:t>
            </a:r>
          </a:p>
          <a:p>
            <a:pPr lvl="0">
              <a:buFont typeface="Arial"/>
              <a:buChar char="•"/>
            </a:pPr>
            <a:r>
              <a:rPr lang="en-US" sz="2000" dirty="0" smtClean="0"/>
              <a:t>Let your guest in without leaving a key.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Loss of keys</a:t>
            </a:r>
          </a:p>
          <a:p>
            <a:pPr lvl="0"/>
            <a:r>
              <a:rPr lang="en-US" sz="2000" dirty="0" smtClean="0"/>
              <a:t>Don’t have to worry about having lock picked, bumped or manipulated</a:t>
            </a:r>
          </a:p>
          <a:p>
            <a:pPr lvl="0"/>
            <a:r>
              <a:rPr lang="en-US" sz="2000" dirty="0" smtClean="0"/>
              <a:t>Don’t have to worry about changing your locks.</a:t>
            </a:r>
          </a:p>
        </p:txBody>
      </p:sp>
      <p:pic>
        <p:nvPicPr>
          <p:cNvPr id="7" name="Picture 6" descr="Screenshot 2014-04-08 22.47.47.png"/>
          <p:cNvPicPr>
            <a:picLocks noChangeAspect="1"/>
          </p:cNvPicPr>
          <p:nvPr/>
        </p:nvPicPr>
        <p:blipFill>
          <a:blip r:embed="rId3"/>
          <a:srcRect l="67500" t="44800" r="22000" b="32800"/>
          <a:stretch>
            <a:fillRect/>
          </a:stretch>
        </p:blipFill>
        <p:spPr>
          <a:xfrm>
            <a:off x="7551868" y="1319605"/>
            <a:ext cx="96012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Internet connectivity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can also set the system to send a text or email alert if the alarm is triggered or if a user makes too many incorrect attempts at the pin pad. </a:t>
            </a:r>
          </a:p>
          <a:p>
            <a:r>
              <a:rPr lang="en-US" sz="2400" dirty="0" smtClean="0"/>
              <a:t>This is useful if you are not home, but still want to be able to alert the authorities if someone tries to gain unauthorized entry to your home. </a:t>
            </a:r>
            <a:endParaRPr lang="en-US" sz="2400" dirty="0"/>
          </a:p>
        </p:txBody>
      </p:sp>
      <p:pic>
        <p:nvPicPr>
          <p:cNvPr id="9" name="Picture 8" descr="Screenshot 2014-04-08 22.47.47.png"/>
          <p:cNvPicPr>
            <a:picLocks noChangeAspect="1"/>
          </p:cNvPicPr>
          <p:nvPr/>
        </p:nvPicPr>
        <p:blipFill>
          <a:blip r:embed="rId3"/>
          <a:srcRect l="67500" t="44800" r="22000" b="32800"/>
          <a:stretch>
            <a:fillRect/>
          </a:stretch>
        </p:blipFill>
        <p:spPr>
          <a:xfrm>
            <a:off x="7551868" y="4960579"/>
            <a:ext cx="96012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It's more or less the same as any other deadbolt. There's no need to do any wiring so all you'll need is a few basic tools, a screwdriver being the most important. </a:t>
            </a:r>
            <a:endParaRPr lang="en-US" sz="2400" dirty="0"/>
          </a:p>
        </p:txBody>
      </p:sp>
      <p:pic>
        <p:nvPicPr>
          <p:cNvPr id="4" name="Picture 3" descr="Screenshot 2014-04-08 22.47.47.png"/>
          <p:cNvPicPr>
            <a:picLocks noChangeAspect="1"/>
          </p:cNvPicPr>
          <p:nvPr/>
        </p:nvPicPr>
        <p:blipFill>
          <a:blip r:embed="rId3"/>
          <a:srcRect l="67500" t="44800" r="22000" b="32800"/>
          <a:stretch>
            <a:fillRect/>
          </a:stretch>
        </p:blipFill>
        <p:spPr>
          <a:xfrm>
            <a:off x="7551868" y="1319605"/>
            <a:ext cx="96012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10702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C|net</a:t>
            </a:r>
            <a:r>
              <a:rPr lang="en-US" dirty="0" smtClean="0"/>
              <a:t> rated the </a:t>
            </a:r>
            <a:r>
              <a:rPr lang="en-US" dirty="0" err="1" smtClean="0"/>
              <a:t>Schlage</a:t>
            </a:r>
            <a:r>
              <a:rPr lang="en-US" dirty="0" smtClean="0"/>
              <a:t> </a:t>
            </a:r>
          </a:p>
          <a:p>
            <a:pPr lvl="2">
              <a:buNone/>
            </a:pPr>
            <a:r>
              <a:rPr lang="en-US" dirty="0" smtClean="0"/>
              <a:t>High Quality but be sure to compare to other keyless locks.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2667" y="4030133"/>
            <a:ext cx="56288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Depot</a:t>
            </a:r>
          </a:p>
          <a:p>
            <a:r>
              <a:rPr lang="en-US" dirty="0" smtClean="0"/>
              <a:t>	Innovative Technology when it some to security</a:t>
            </a:r>
          </a:p>
          <a:p>
            <a:endParaRPr lang="en-US" dirty="0" smtClean="0"/>
          </a:p>
          <a:p>
            <a:r>
              <a:rPr lang="en-US" dirty="0" smtClean="0"/>
              <a:t>Lowes</a:t>
            </a:r>
          </a:p>
          <a:p>
            <a:r>
              <a:rPr lang="en-US" dirty="0" smtClean="0"/>
              <a:t>	Elegant Modern look with excellent security features.</a:t>
            </a:r>
            <a:endParaRPr lang="en-US" dirty="0"/>
          </a:p>
        </p:txBody>
      </p:sp>
      <p:pic>
        <p:nvPicPr>
          <p:cNvPr id="5" name="Picture 4" descr="Screenshot 2014-04-08 22.47.47.png"/>
          <p:cNvPicPr>
            <a:picLocks noChangeAspect="1"/>
          </p:cNvPicPr>
          <p:nvPr/>
        </p:nvPicPr>
        <p:blipFill>
          <a:blip r:embed="rId3"/>
          <a:srcRect l="67500" t="44800" r="22000" b="32800"/>
          <a:stretch>
            <a:fillRect/>
          </a:stretch>
        </p:blipFill>
        <p:spPr>
          <a:xfrm>
            <a:off x="7551868" y="1319605"/>
            <a:ext cx="96012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purchase the </a:t>
            </a:r>
            <a:r>
              <a:rPr lang="en-US" dirty="0" err="1" smtClean="0"/>
              <a:t>Schlage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</a:p>
          <a:p>
            <a:r>
              <a:rPr lang="en-US" dirty="0" smtClean="0"/>
              <a:t>Home Depot</a:t>
            </a:r>
          </a:p>
          <a:p>
            <a:r>
              <a:rPr lang="en-US" dirty="0" smtClean="0"/>
              <a:t>Lowes</a:t>
            </a:r>
            <a:endParaRPr lang="en-US" dirty="0"/>
          </a:p>
        </p:txBody>
      </p:sp>
      <p:pic>
        <p:nvPicPr>
          <p:cNvPr id="5" name="Picture 4" descr="Screenshot 2014-04-08 22.47.47.png"/>
          <p:cNvPicPr>
            <a:picLocks noChangeAspect="1"/>
          </p:cNvPicPr>
          <p:nvPr/>
        </p:nvPicPr>
        <p:blipFill>
          <a:blip r:embed="rId3"/>
          <a:srcRect l="67500" t="44800" r="22000" b="32800"/>
          <a:stretch>
            <a:fillRect/>
          </a:stretch>
        </p:blipFill>
        <p:spPr>
          <a:xfrm>
            <a:off x="7551868" y="1319605"/>
            <a:ext cx="960120" cy="1280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Supported by </a:t>
            </a:r>
            <a:endParaRPr lang="en-US" dirty="0"/>
          </a:p>
        </p:txBody>
      </p:sp>
      <p:pic>
        <p:nvPicPr>
          <p:cNvPr id="4" name="Content Placeholder 3" descr="nsablur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238" r="-51238"/>
          <a:stretch>
            <a:fillRect/>
          </a:stretch>
        </p:blipFill>
        <p:spPr>
          <a:xfrm>
            <a:off x="1458111" y="2872366"/>
            <a:ext cx="6381021" cy="2681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103</TotalTime>
  <Words>710</Words>
  <Application>Microsoft Macintosh PowerPoint</Application>
  <PresentationFormat>On-screen Show (4:3)</PresentationFormat>
  <Paragraphs>70</Paragraphs>
  <Slides>10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Expo</vt:lpstr>
      <vt:lpstr>Keyless Door Lock</vt:lpstr>
      <vt:lpstr>Slide 2</vt:lpstr>
      <vt:lpstr>Benefits </vt:lpstr>
      <vt:lpstr>Benefits </vt:lpstr>
      <vt:lpstr>Internet connectivity</vt:lpstr>
      <vt:lpstr>Installation</vt:lpstr>
      <vt:lpstr>Ratings</vt:lpstr>
      <vt:lpstr>Where can I purchase the Schlage</vt:lpstr>
      <vt:lpstr>Supported by </vt:lpstr>
      <vt:lpstr>Sergeant Dina Padovan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Keyless Door Lock</dc:title>
  <dc:creator>DINA M GONZALES</dc:creator>
  <cp:lastModifiedBy>DINA M GONZALES</cp:lastModifiedBy>
  <cp:revision>4</cp:revision>
  <dcterms:created xsi:type="dcterms:W3CDTF">2014-04-09T12:06:14Z</dcterms:created>
  <dcterms:modified xsi:type="dcterms:W3CDTF">2014-04-09T12:38:59Z</dcterms:modified>
</cp:coreProperties>
</file>