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86" r:id="rId17"/>
    <p:sldId id="287" r:id="rId18"/>
    <p:sldId id="288" r:id="rId19"/>
    <p:sldId id="272" r:id="rId20"/>
    <p:sldId id="278" r:id="rId21"/>
    <p:sldId id="280" r:id="rId22"/>
    <p:sldId id="273" r:id="rId23"/>
    <p:sldId id="289" r:id="rId24"/>
    <p:sldId id="290" r:id="rId25"/>
    <p:sldId id="279" r:id="rId26"/>
    <p:sldId id="274" r:id="rId27"/>
    <p:sldId id="275" r:id="rId28"/>
    <p:sldId id="276" r:id="rId29"/>
    <p:sldId id="277" r:id="rId30"/>
    <p:sldId id="281" r:id="rId31"/>
    <p:sldId id="282" r:id="rId32"/>
    <p:sldId id="283" r:id="rId33"/>
    <p:sldId id="284"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C8C9885-0EDB-4A27-A5F6-6D82B57C3C33}" type="datetimeFigureOut">
              <a:rPr lang="en-US" smtClean="0"/>
              <a:t>3/27/2014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7E020B9-DFDF-42B1-A9E6-E9D0E8A42A8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8C9885-0EDB-4A27-A5F6-6D82B57C3C33}"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8C9885-0EDB-4A27-A5F6-6D82B57C3C33}"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8C9885-0EDB-4A27-A5F6-6D82B57C3C33}"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8C9885-0EDB-4A27-A5F6-6D82B57C3C33}" type="datetimeFigureOut">
              <a:rPr lang="en-US" smtClean="0"/>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7E020B9-DFDF-42B1-A9E6-E9D0E8A42A8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8C9885-0EDB-4A27-A5F6-6D82B57C3C33}"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8C9885-0EDB-4A27-A5F6-6D82B57C3C33}" type="datetimeFigureOut">
              <a:rPr lang="en-US" smtClean="0"/>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8C9885-0EDB-4A27-A5F6-6D82B57C3C33}" type="datetimeFigureOut">
              <a:rPr lang="en-US" smtClean="0"/>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C9885-0EDB-4A27-A5F6-6D82B57C3C33}" type="datetimeFigureOut">
              <a:rPr lang="en-US" smtClean="0"/>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8C9885-0EDB-4A27-A5F6-6D82B57C3C33}"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C8C9885-0EDB-4A27-A5F6-6D82B57C3C33}" type="datetimeFigureOut">
              <a:rPr lang="en-US" smtClean="0"/>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020B9-DFDF-42B1-A9E6-E9D0E8A42A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C8C9885-0EDB-4A27-A5F6-6D82B57C3C33}" type="datetimeFigureOut">
              <a:rPr lang="en-US" smtClean="0"/>
              <a:t>3/27/2014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E020B9-DFDF-42B1-A9E6-E9D0E8A42A8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1.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tx1"/>
                </a:solidFill>
              </a:rPr>
              <a:t>CRIME PREVENTION II</a:t>
            </a:r>
            <a:br>
              <a:rPr lang="en-US" dirty="0" smtClean="0">
                <a:solidFill>
                  <a:schemeClr val="tx1"/>
                </a:solidFill>
              </a:rPr>
            </a:br>
            <a:r>
              <a:rPr lang="en-US" dirty="0" smtClean="0">
                <a:solidFill>
                  <a:schemeClr val="tx1"/>
                </a:solidFill>
              </a:rPr>
              <a:t>BUSINESS CRIME PREVENTION SURVEY</a:t>
            </a:r>
            <a:endParaRPr lang="en-US" dirty="0">
              <a:solidFill>
                <a:schemeClr val="tx1"/>
              </a:solidFill>
            </a:endParaRPr>
          </a:p>
        </p:txBody>
      </p:sp>
      <p:sp>
        <p:nvSpPr>
          <p:cNvPr id="3" name="Subtitle 2"/>
          <p:cNvSpPr>
            <a:spLocks noGrp="1"/>
          </p:cNvSpPr>
          <p:nvPr>
            <p:ph type="subTitle" idx="1"/>
          </p:nvPr>
        </p:nvSpPr>
        <p:spPr/>
        <p:txBody>
          <a:bodyPr>
            <a:normAutofit fontScale="92500" lnSpcReduction="20000"/>
          </a:bodyPr>
          <a:lstStyle/>
          <a:p>
            <a:endParaRPr lang="en-US" dirty="0" smtClean="0"/>
          </a:p>
          <a:p>
            <a:endParaRPr lang="en-US" dirty="0"/>
          </a:p>
          <a:p>
            <a:endParaRPr lang="en-US" dirty="0" smtClean="0"/>
          </a:p>
          <a:p>
            <a:r>
              <a:rPr lang="en-US" dirty="0" smtClean="0"/>
              <a:t>COMMERCIAL SECURITY</a:t>
            </a:r>
          </a:p>
          <a:p>
            <a:endParaRPr lang="en-US" dirty="0"/>
          </a:p>
        </p:txBody>
      </p:sp>
    </p:spTree>
    <p:extLst>
      <p:ext uri="{BB962C8B-B14F-4D97-AF65-F5344CB8AC3E}">
        <p14:creationId xmlns:p14="http://schemas.microsoft.com/office/powerpoint/2010/main" val="280826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EXTERNAL ENVIRONMENT</a:t>
            </a:r>
          </a:p>
        </p:txBody>
      </p:sp>
      <p:sp>
        <p:nvSpPr>
          <p:cNvPr id="3" name="Content Placeholder 2"/>
          <p:cNvSpPr>
            <a:spLocks noGrp="1"/>
          </p:cNvSpPr>
          <p:nvPr>
            <p:ph idx="1"/>
          </p:nvPr>
        </p:nvSpPr>
        <p:spPr/>
        <p:txBody>
          <a:bodyPr>
            <a:normAutofit fontScale="85000" lnSpcReduction="20000"/>
          </a:bodyPr>
          <a:lstStyle/>
          <a:p>
            <a:r>
              <a:rPr lang="en-US" dirty="0" smtClean="0"/>
              <a:t>Traffic on Highway Six can be described as moderate to heavy. Highway Six is also a State of Texas planned evacuation route. Traffic on Colonial Lakes Drive </a:t>
            </a:r>
            <a:r>
              <a:rPr lang="en-US" dirty="0" smtClean="0"/>
              <a:t>is described </a:t>
            </a:r>
            <a:r>
              <a:rPr lang="en-US" dirty="0" smtClean="0"/>
              <a:t>as light to moderate depending on the time of day. Traffic that travels in the </a:t>
            </a:r>
            <a:r>
              <a:rPr lang="en-US" dirty="0" smtClean="0"/>
              <a:t>driveway, </a:t>
            </a:r>
            <a:r>
              <a:rPr lang="en-US" dirty="0" smtClean="0"/>
              <a:t>in front of the hotel is light</a:t>
            </a:r>
            <a:r>
              <a:rPr lang="en-US" dirty="0"/>
              <a:t>. </a:t>
            </a:r>
            <a:endParaRPr lang="en-US" dirty="0" smtClean="0"/>
          </a:p>
          <a:p>
            <a:r>
              <a:rPr lang="en-US" dirty="0" smtClean="0"/>
              <a:t>EVACUATION:</a:t>
            </a:r>
            <a:endParaRPr lang="en-US" dirty="0" smtClean="0"/>
          </a:p>
          <a:p>
            <a:r>
              <a:rPr lang="en-US" dirty="0" smtClean="0"/>
              <a:t>SH </a:t>
            </a:r>
            <a:r>
              <a:rPr lang="en-US" dirty="0"/>
              <a:t>6 @ Colonial </a:t>
            </a:r>
            <a:r>
              <a:rPr lang="en-US" dirty="0" smtClean="0"/>
              <a:t>Lakes.  </a:t>
            </a:r>
            <a:r>
              <a:rPr lang="en-US" dirty="0"/>
              <a:t>Set traffic signal to flash mode with yellow flash </a:t>
            </a:r>
            <a:r>
              <a:rPr lang="en-US" dirty="0" smtClean="0"/>
              <a:t>for SH </a:t>
            </a:r>
            <a:r>
              <a:rPr lang="en-US" dirty="0"/>
              <a:t>6 northbound traffic and red flash in all </a:t>
            </a:r>
            <a:r>
              <a:rPr lang="en-US" dirty="0" smtClean="0"/>
              <a:t>other directions</a:t>
            </a:r>
            <a:r>
              <a:rPr lang="en-US" dirty="0"/>
              <a:t>. </a:t>
            </a:r>
            <a:endParaRPr lang="en-US" dirty="0" smtClean="0"/>
          </a:p>
          <a:p>
            <a:r>
              <a:rPr lang="en-US" dirty="0" smtClean="0"/>
              <a:t>Barricade </a:t>
            </a:r>
            <a:r>
              <a:rPr lang="en-US" dirty="0"/>
              <a:t>Colonial Lakes @ SH 6.</a:t>
            </a:r>
          </a:p>
          <a:p>
            <a:r>
              <a:rPr lang="en-US" dirty="0"/>
              <a:t>Provide manual traffic direction, as situation requires.</a:t>
            </a:r>
          </a:p>
          <a:p>
            <a:r>
              <a:rPr lang="en-US" dirty="0"/>
              <a:t>Monitor traffic and ensure a smooth SH 6 northbound</a:t>
            </a:r>
            <a:endParaRPr lang="en-US" dirty="0" smtClean="0"/>
          </a:p>
          <a:p>
            <a:pPr marL="137160" indent="0">
              <a:buNone/>
            </a:pPr>
            <a:r>
              <a:rPr lang="en-US" dirty="0" smtClean="0"/>
              <a:t> </a:t>
            </a:r>
            <a:endParaRPr lang="en-US" dirty="0"/>
          </a:p>
        </p:txBody>
      </p:sp>
    </p:spTree>
    <p:extLst>
      <p:ext uri="{BB962C8B-B14F-4D97-AF65-F5344CB8AC3E}">
        <p14:creationId xmlns:p14="http://schemas.microsoft.com/office/powerpoint/2010/main" val="93680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EVACUATION ROUTE</a:t>
            </a:r>
            <a:endParaRPr lang="en-US" dirty="0">
              <a:solidFill>
                <a:schemeClr val="tx1"/>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848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771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LAW ENFORCEMENT</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a:t>
            </a:r>
            <a:r>
              <a:rPr lang="en-US" dirty="0" smtClean="0"/>
              <a:t>Missouri </a:t>
            </a:r>
            <a:r>
              <a:rPr lang="en-US" dirty="0" smtClean="0"/>
              <a:t>City Police Department is located approximately 3/10</a:t>
            </a:r>
            <a:r>
              <a:rPr lang="en-US" baseline="30000" dirty="0" smtClean="0"/>
              <a:t>th</a:t>
            </a:r>
            <a:r>
              <a:rPr lang="en-US" dirty="0" smtClean="0"/>
              <a:t> of a mile by driving and has had little call volume at this location </a:t>
            </a:r>
            <a:r>
              <a:rPr lang="en-US" dirty="0" smtClean="0"/>
              <a:t>since </a:t>
            </a:r>
            <a:r>
              <a:rPr lang="en-US" dirty="0" smtClean="0"/>
              <a:t>it was constructed.</a:t>
            </a:r>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657600"/>
            <a:ext cx="5410200" cy="2362200"/>
          </a:xfrm>
          <a:prstGeom prst="rect">
            <a:avLst/>
          </a:prstGeom>
        </p:spPr>
      </p:pic>
      <p:pic>
        <p:nvPicPr>
          <p:cNvPr id="5" name="MS90038816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7400" y="4114800"/>
            <a:ext cx="609600" cy="609600"/>
          </a:xfrm>
          <a:prstGeom prst="rect">
            <a:avLst/>
          </a:prstGeom>
        </p:spPr>
      </p:pic>
    </p:spTree>
    <p:extLst>
      <p:ext uri="{BB962C8B-B14F-4D97-AF65-F5344CB8AC3E}">
        <p14:creationId xmlns:p14="http://schemas.microsoft.com/office/powerpoint/2010/main" val="144799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2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EXTERIOR LIGHTING AND OTHER</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exterior lighting at this location is a combination of Halogen and LED lighting. The lighting on the building is unobscured and creates a good lighting environment at night. </a:t>
            </a:r>
          </a:p>
          <a:p>
            <a:r>
              <a:rPr lang="en-US" dirty="0" smtClean="0"/>
              <a:t>The lighting on the building itself also shines as appropriate to reduce any areas of darkness. </a:t>
            </a:r>
          </a:p>
          <a:p>
            <a:r>
              <a:rPr lang="en-US" dirty="0" smtClean="0"/>
              <a:t>The trees and shrubs are newly planted and do not obscure vision either from the road or from the inside of the hotel. Staff should be cautioned to be aware of this in the future as the trees and shrubs </a:t>
            </a:r>
            <a:r>
              <a:rPr lang="en-US" dirty="0" smtClean="0"/>
              <a:t>mature</a:t>
            </a:r>
            <a:r>
              <a:rPr lang="en-US" dirty="0" smtClean="0"/>
              <a:t>.</a:t>
            </a:r>
            <a:endParaRPr lang="en-US" dirty="0" smtClean="0"/>
          </a:p>
          <a:p>
            <a:r>
              <a:rPr lang="en-US" dirty="0" smtClean="0"/>
              <a:t>Due to the nature of the business there are no external alarms.</a:t>
            </a:r>
            <a:endParaRPr lang="en-US" dirty="0"/>
          </a:p>
        </p:txBody>
      </p:sp>
    </p:spTree>
    <p:extLst>
      <p:ext uri="{BB962C8B-B14F-4D97-AF65-F5344CB8AC3E}">
        <p14:creationId xmlns:p14="http://schemas.microsoft.com/office/powerpoint/2010/main" val="426190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EXTERNAL SHRUBS AND TREES</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24400" y="2212848"/>
            <a:ext cx="4265506" cy="418795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09800"/>
            <a:ext cx="4495800" cy="4191000"/>
          </a:xfrm>
          <a:prstGeom prst="rect">
            <a:avLst/>
          </a:prstGeom>
        </p:spPr>
      </p:pic>
    </p:spTree>
    <p:extLst>
      <p:ext uri="{BB962C8B-B14F-4D97-AF65-F5344CB8AC3E}">
        <p14:creationId xmlns:p14="http://schemas.microsoft.com/office/powerpoint/2010/main" val="160937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EXTERNAL DAYLIGHT LIGHTING AND CAMERAS</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4955" y="1919325"/>
            <a:ext cx="4807479" cy="4474029"/>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57700" y="1943100"/>
            <a:ext cx="4800600" cy="4419600"/>
          </a:xfrm>
          <a:prstGeom prst="rect">
            <a:avLst/>
          </a:prstGeom>
        </p:spPr>
      </p:pic>
    </p:spTree>
    <p:extLst>
      <p:ext uri="{BB962C8B-B14F-4D97-AF65-F5344CB8AC3E}">
        <p14:creationId xmlns:p14="http://schemas.microsoft.com/office/powerpoint/2010/main" val="3119704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FRONT AT NIGHT</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588550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BACK OF HOTEL AT NIGHT</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293127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SIDE DOOR AND PARKING LOT</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1716701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DOORS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The front door is located on the east side of the building. It is a motion activated, sliding glass door with a metal frame. The motion is activated from approximately 6 feet away. </a:t>
            </a:r>
          </a:p>
          <a:p>
            <a:r>
              <a:rPr lang="en-US" dirty="0" smtClean="0"/>
              <a:t>The motion activated opening is disabled during nighttime hours, from 2200 hours to 0600 hours and it is </a:t>
            </a:r>
            <a:r>
              <a:rPr lang="en-US" dirty="0" smtClean="0"/>
              <a:t>manual </a:t>
            </a:r>
            <a:r>
              <a:rPr lang="en-US" dirty="0" smtClean="0"/>
              <a:t>entry, with a key card. </a:t>
            </a:r>
            <a:endParaRPr lang="en-US" dirty="0"/>
          </a:p>
        </p:txBody>
      </p:sp>
    </p:spTree>
    <p:extLst>
      <p:ext uri="{BB962C8B-B14F-4D97-AF65-F5344CB8AC3E}">
        <p14:creationId xmlns:p14="http://schemas.microsoft.com/office/powerpoint/2010/main" val="3916117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138" l="0" r="100000"/>
                    </a14:imgEffect>
                    <a14:imgEffect>
                      <a14:brightnessContrast bright="20000" contrast="20000"/>
                    </a14:imgEffect>
                  </a14:imgLayer>
                </a14:imgProps>
              </a:ext>
              <a:ext uri="{28A0092B-C50C-407E-A947-70E740481C1C}">
                <a14:useLocalDpi xmlns:a14="http://schemas.microsoft.com/office/drawing/2010/main" val="0"/>
              </a:ext>
            </a:extLst>
          </a:blip>
          <a:srcRect l="-141" r="142"/>
          <a:stretch/>
        </p:blipFill>
        <p:spPr>
          <a:xfrm>
            <a:off x="2898407" y="2743200"/>
            <a:ext cx="2926080" cy="3509129"/>
          </a:xfrm>
          <a:prstGeom prst="rect">
            <a:avLst/>
          </a:prstGeom>
          <a:noFill/>
          <a:ln>
            <a:noFill/>
          </a:ln>
          <a:effectLst>
            <a:outerShdw blurRad="50800" dist="50800" algn="ctr" rotWithShape="0">
              <a:srgbClr val="000000">
                <a:alpha val="43137"/>
              </a:srgbClr>
            </a:outerShdw>
          </a:effectLst>
        </p:spPr>
      </p:pic>
      <p:sp>
        <p:nvSpPr>
          <p:cNvPr id="2" name="Title 1"/>
          <p:cNvSpPr>
            <a:spLocks noGrp="1"/>
          </p:cNvSpPr>
          <p:nvPr>
            <p:ph type="title"/>
          </p:nvPr>
        </p:nvSpPr>
        <p:spPr/>
        <p:txBody>
          <a:bodyPr/>
          <a:lstStyle/>
          <a:p>
            <a:r>
              <a:rPr lang="en-US" dirty="0" smtClean="0">
                <a:solidFill>
                  <a:schemeClr val="tx1"/>
                </a:solidFill>
              </a:rPr>
              <a:t>Presenters</a:t>
            </a:r>
            <a:endParaRPr lang="en-US" dirty="0">
              <a:solidFill>
                <a:schemeClr val="tx1"/>
              </a:solidFill>
            </a:endParaRPr>
          </a:p>
        </p:txBody>
      </p:sp>
      <p:sp>
        <p:nvSpPr>
          <p:cNvPr id="3" name="Content Placeholder 2"/>
          <p:cNvSpPr>
            <a:spLocks noGrp="1"/>
          </p:cNvSpPr>
          <p:nvPr>
            <p:ph idx="1"/>
          </p:nvPr>
        </p:nvSpPr>
        <p:spPr/>
        <p:txBody>
          <a:bodyPr/>
          <a:lstStyle/>
          <a:p>
            <a:pPr algn="ctr"/>
            <a:r>
              <a:rPr lang="en-US" dirty="0" smtClean="0"/>
              <a:t>Sgt. P. </a:t>
            </a:r>
            <a:r>
              <a:rPr lang="en-US" dirty="0" err="1" smtClean="0"/>
              <a:t>Englishbee</a:t>
            </a:r>
            <a:r>
              <a:rPr lang="en-US" dirty="0" smtClean="0"/>
              <a:t> </a:t>
            </a:r>
            <a:endParaRPr lang="en-US" dirty="0" smtClean="0"/>
          </a:p>
          <a:p>
            <a:pPr algn="ctr"/>
            <a:r>
              <a:rPr lang="en-US" dirty="0" smtClean="0"/>
              <a:t>Missouri </a:t>
            </a:r>
            <a:r>
              <a:rPr lang="en-US" dirty="0" smtClean="0"/>
              <a:t>City Police Department</a:t>
            </a:r>
          </a:p>
          <a:p>
            <a:pPr marL="0" indent="0" algn="ctr">
              <a:buNone/>
            </a:pPr>
            <a:endParaRPr lang="en-US" dirty="0"/>
          </a:p>
        </p:txBody>
      </p:sp>
    </p:spTree>
    <p:extLst>
      <p:ext uri="{BB962C8B-B14F-4D97-AF65-F5344CB8AC3E}">
        <p14:creationId xmlns:p14="http://schemas.microsoft.com/office/powerpoint/2010/main" val="3249820252"/>
      </p:ext>
    </p:extLst>
  </p:cSld>
  <p:clrMapOvr>
    <a:masterClrMapping/>
  </p:clrMapOvr>
  <p:transition spd="slow">
    <p:cover/>
    <p:sndAc>
      <p:stSnd>
        <p:snd r:embed="rId2" name="drumroll.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DOORS</a:t>
            </a:r>
            <a:endParaRPr lang="en-US" dirty="0">
              <a:solidFill>
                <a:schemeClr val="tx1"/>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There is an entry exit door located on the north, south and south east corners </a:t>
            </a:r>
            <a:r>
              <a:rPr lang="en-US" dirty="0" smtClean="0"/>
              <a:t>of </a:t>
            </a:r>
            <a:r>
              <a:rPr lang="en-US" dirty="0"/>
              <a:t>the building. These doors are only opened from the outside with a key card and opened from the inside with a push bar as required </a:t>
            </a:r>
            <a:r>
              <a:rPr lang="en-US" dirty="0" smtClean="0"/>
              <a:t>by </a:t>
            </a:r>
            <a:r>
              <a:rPr lang="en-US" dirty="0"/>
              <a:t>code. Internal doors to the various rooms are solid doors that entry is made by sliding a key card in</a:t>
            </a:r>
            <a:r>
              <a:rPr lang="en-US" dirty="0" smtClean="0"/>
              <a:t>.</a:t>
            </a:r>
            <a:endParaRPr lang="en-US" dirty="0"/>
          </a:p>
          <a:p>
            <a:endParaRPr lang="en-US" dirty="0"/>
          </a:p>
          <a:p>
            <a:endParaRPr lang="en-US" dirty="0" smtClean="0"/>
          </a:p>
          <a:p>
            <a:r>
              <a:rPr lang="en-US" dirty="0" smtClean="0"/>
              <a:t>There </a:t>
            </a:r>
            <a:r>
              <a:rPr lang="en-US" dirty="0"/>
              <a:t>is a key fob that the staff can check out to make entry into the rooms but it is controlled by </a:t>
            </a:r>
            <a:r>
              <a:rPr lang="en-US" dirty="0" smtClean="0"/>
              <a:t>management.</a:t>
            </a:r>
          </a:p>
          <a:p>
            <a:endParaRPr lang="en-US" dirty="0"/>
          </a:p>
        </p:txBody>
      </p:sp>
    </p:spTree>
    <p:extLst>
      <p:ext uri="{BB962C8B-B14F-4D97-AF65-F5344CB8AC3E}">
        <p14:creationId xmlns:p14="http://schemas.microsoft.com/office/powerpoint/2010/main" val="1116794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DOORS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roof is accessed by a supply room located on the  top floor. The room is locked from the outside and there is a fixed ladder inside </a:t>
            </a:r>
            <a:r>
              <a:rPr lang="en-US" dirty="0" smtClean="0"/>
              <a:t>the </a:t>
            </a:r>
            <a:r>
              <a:rPr lang="en-US" dirty="0" smtClean="0"/>
              <a:t>room to allow access. </a:t>
            </a:r>
          </a:p>
          <a:p>
            <a:r>
              <a:rPr lang="en-US" dirty="0" smtClean="0"/>
              <a:t>There is a door at the top of the ladder that allows access to the roof. There is a latch system in place </a:t>
            </a:r>
            <a:r>
              <a:rPr lang="en-US" dirty="0" smtClean="0"/>
              <a:t>however, </a:t>
            </a:r>
            <a:r>
              <a:rPr lang="en-US" dirty="0" smtClean="0"/>
              <a:t>the latch itself is not locked by  an external lock.</a:t>
            </a:r>
            <a:endParaRPr lang="en-US" dirty="0"/>
          </a:p>
        </p:txBody>
      </p:sp>
    </p:spTree>
    <p:extLst>
      <p:ext uri="{BB962C8B-B14F-4D97-AF65-F5344CB8AC3E}">
        <p14:creationId xmlns:p14="http://schemas.microsoft.com/office/powerpoint/2010/main" val="1191359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FRONT DOOR OPEN</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286000" y="609600"/>
            <a:ext cx="4876800" cy="7162802"/>
          </a:xfrm>
        </p:spPr>
      </p:pic>
    </p:spTree>
    <p:extLst>
      <p:ext uri="{BB962C8B-B14F-4D97-AF65-F5344CB8AC3E}">
        <p14:creationId xmlns:p14="http://schemas.microsoft.com/office/powerpoint/2010/main" val="2350784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SAFES	</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There are two safes in the building. Both are located in the central supply room, behind the front desk. There is a floor safe that only management has </a:t>
            </a:r>
            <a:r>
              <a:rPr lang="en-US" dirty="0" smtClean="0"/>
              <a:t>access to </a:t>
            </a:r>
            <a:r>
              <a:rPr lang="en-US" dirty="0" smtClean="0"/>
              <a:t>that is used for the business.</a:t>
            </a:r>
          </a:p>
          <a:p>
            <a:r>
              <a:rPr lang="en-US" dirty="0" smtClean="0"/>
              <a:t>The second safe is a three drawer safe that is used by the employee’s for storing </a:t>
            </a:r>
            <a:r>
              <a:rPr lang="en-US" dirty="0" smtClean="0"/>
              <a:t>tips</a:t>
            </a:r>
            <a:r>
              <a:rPr lang="en-US" dirty="0" smtClean="0"/>
              <a:t>, and other monies received from guests.</a:t>
            </a:r>
            <a:endParaRPr lang="en-US" dirty="0"/>
          </a:p>
        </p:txBody>
      </p:sp>
    </p:spTree>
    <p:extLst>
      <p:ext uri="{BB962C8B-B14F-4D97-AF65-F5344CB8AC3E}">
        <p14:creationId xmlns:p14="http://schemas.microsoft.com/office/powerpoint/2010/main" val="1507958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SAFES</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600200"/>
            <a:ext cx="4038600" cy="47085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52900" y="1866900"/>
            <a:ext cx="4724400" cy="4191000"/>
          </a:xfrm>
          <a:prstGeom prst="rect">
            <a:avLst/>
          </a:prstGeom>
        </p:spPr>
      </p:pic>
    </p:spTree>
    <p:extLst>
      <p:ext uri="{BB962C8B-B14F-4D97-AF65-F5344CB8AC3E}">
        <p14:creationId xmlns:p14="http://schemas.microsoft.com/office/powerpoint/2010/main" val="767459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WINDOWS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All of the windows in the building were standard, commercial grade </a:t>
            </a:r>
            <a:r>
              <a:rPr lang="en-US" dirty="0" smtClean="0"/>
              <a:t>plate-glass </a:t>
            </a:r>
            <a:r>
              <a:rPr lang="en-US" dirty="0" smtClean="0"/>
              <a:t>of varying sizes. </a:t>
            </a:r>
            <a:endParaRPr lang="en-US" dirty="0" smtClean="0"/>
          </a:p>
          <a:p>
            <a:endParaRPr lang="en-US" dirty="0" smtClean="0"/>
          </a:p>
          <a:p>
            <a:r>
              <a:rPr lang="en-US" dirty="0" smtClean="0"/>
              <a:t>All of the windows were fixed, with no locks needed and attached to aluminum  frames.</a:t>
            </a:r>
          </a:p>
          <a:p>
            <a:endParaRPr lang="en-US" dirty="0"/>
          </a:p>
          <a:p>
            <a:r>
              <a:rPr lang="en-US" dirty="0" smtClean="0"/>
              <a:t>The main recommendation regarding the windows is that they be kept free of debris both inside and outside of the building. </a:t>
            </a:r>
            <a:endParaRPr lang="en-US" dirty="0"/>
          </a:p>
        </p:txBody>
      </p:sp>
    </p:spTree>
    <p:extLst>
      <p:ext uri="{BB962C8B-B14F-4D97-AF65-F5344CB8AC3E}">
        <p14:creationId xmlns:p14="http://schemas.microsoft.com/office/powerpoint/2010/main" val="297012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ALARM AND CCTV</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hotel does not have any perimeter or exterior alarms, nor are their any panic alarms located in the hotel. The only alarm that is currently in place is a standard fire alarm with a company that offers 24 hour monitoring from out of state. </a:t>
            </a:r>
          </a:p>
          <a:p>
            <a:endParaRPr lang="en-US" dirty="0"/>
          </a:p>
          <a:p>
            <a:r>
              <a:rPr lang="en-US" dirty="0" smtClean="0"/>
              <a:t>It </a:t>
            </a:r>
            <a:r>
              <a:rPr lang="en-US" dirty="0" smtClean="0"/>
              <a:t>is </a:t>
            </a:r>
            <a:r>
              <a:rPr lang="en-US" dirty="0" smtClean="0"/>
              <a:t>recommended that a panic alarm be installed both at the front desk and the management office.</a:t>
            </a:r>
            <a:endParaRPr lang="en-US" dirty="0"/>
          </a:p>
        </p:txBody>
      </p:sp>
    </p:spTree>
    <p:extLst>
      <p:ext uri="{BB962C8B-B14F-4D97-AF65-F5344CB8AC3E}">
        <p14:creationId xmlns:p14="http://schemas.microsoft.com/office/powerpoint/2010/main" val="2372430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ALARM AND CCTV</a:t>
            </a:r>
          </a:p>
        </p:txBody>
      </p:sp>
      <p:sp>
        <p:nvSpPr>
          <p:cNvPr id="3" name="Content Placeholder 2"/>
          <p:cNvSpPr>
            <a:spLocks noGrp="1"/>
          </p:cNvSpPr>
          <p:nvPr>
            <p:ph idx="1"/>
          </p:nvPr>
        </p:nvSpPr>
        <p:spPr/>
        <p:txBody>
          <a:bodyPr/>
          <a:lstStyle/>
          <a:p>
            <a:r>
              <a:rPr lang="en-US" dirty="0" smtClean="0"/>
              <a:t>There is a closed circuit television system installed throughout the hotel. There are interior and exterior cameras, as well </a:t>
            </a:r>
            <a:r>
              <a:rPr lang="en-US" dirty="0" smtClean="0"/>
              <a:t>as, </a:t>
            </a:r>
            <a:r>
              <a:rPr lang="en-US" dirty="0" smtClean="0"/>
              <a:t>cameras located on every floor. There was no camera observed in the fitness room nor in the small </a:t>
            </a:r>
            <a:r>
              <a:rPr lang="en-US" dirty="0" smtClean="0"/>
              <a:t>area </a:t>
            </a:r>
            <a:r>
              <a:rPr lang="en-US" dirty="0" smtClean="0"/>
              <a:t>where supplies and snacks are sold. </a:t>
            </a:r>
          </a:p>
          <a:p>
            <a:r>
              <a:rPr lang="en-US" dirty="0" smtClean="0"/>
              <a:t>Only the management can make copies of the recorded events. There are no zoom capabilities on the system while recording. </a:t>
            </a:r>
            <a:endParaRPr lang="en-US" dirty="0"/>
          </a:p>
        </p:txBody>
      </p:sp>
    </p:spTree>
    <p:extLst>
      <p:ext uri="{BB962C8B-B14F-4D97-AF65-F5344CB8AC3E}">
        <p14:creationId xmlns:p14="http://schemas.microsoft.com/office/powerpoint/2010/main" val="2649268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LIVE MONITOR IN MANAGEMENT OFFICE</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67001" y="838199"/>
            <a:ext cx="4114799" cy="6553201"/>
          </a:xfrm>
        </p:spPr>
      </p:pic>
    </p:spTree>
    <p:extLst>
      <p:ext uri="{BB962C8B-B14F-4D97-AF65-F5344CB8AC3E}">
        <p14:creationId xmlns:p14="http://schemas.microsoft.com/office/powerpoint/2010/main" val="4090788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SMALL MONITOR IN GENERAL MANAGERS OFFICE</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116779" y="1675455"/>
            <a:ext cx="4894565" cy="4708525"/>
          </a:xfrm>
        </p:spPr>
      </p:pic>
    </p:spTree>
    <p:extLst>
      <p:ext uri="{BB962C8B-B14F-4D97-AF65-F5344CB8AC3E}">
        <p14:creationId xmlns:p14="http://schemas.microsoft.com/office/powerpoint/2010/main" val="3829417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Officer Willie Williams </a:t>
            </a:r>
            <a:endParaRPr lang="en-US" dirty="0" smtClean="0"/>
          </a:p>
          <a:p>
            <a:pPr algn="ctr"/>
            <a:r>
              <a:rPr lang="en-US" dirty="0" smtClean="0"/>
              <a:t>Texas </a:t>
            </a:r>
            <a:r>
              <a:rPr lang="en-US" dirty="0" smtClean="0"/>
              <a:t>Southern University Police Department.</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778" b="95000" l="16250" r="84167"/>
                    </a14:imgEffect>
                  </a14:imgLayer>
                </a14:imgProps>
              </a:ext>
              <a:ext uri="{28A0092B-C50C-407E-A947-70E740481C1C}">
                <a14:useLocalDpi xmlns:a14="http://schemas.microsoft.com/office/drawing/2010/main" val="0"/>
              </a:ext>
            </a:extLst>
          </a:blip>
          <a:stretch>
            <a:fillRect/>
          </a:stretch>
        </p:blipFill>
        <p:spPr>
          <a:xfrm>
            <a:off x="2514600" y="2971800"/>
            <a:ext cx="3556000" cy="2928257"/>
          </a:xfrm>
          <a:prstGeom prst="rect">
            <a:avLst/>
          </a:prstGeom>
        </p:spPr>
      </p:pic>
    </p:spTree>
    <p:extLst>
      <p:ext uri="{BB962C8B-B14F-4D97-AF65-F5344CB8AC3E}">
        <p14:creationId xmlns:p14="http://schemas.microsoft.com/office/powerpoint/2010/main" val="1902654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FLOORS IN THE LOBBY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The floor in the building is a combination of tile and carpet which has been inlayed into the tile. </a:t>
            </a:r>
          </a:p>
          <a:p>
            <a:r>
              <a:rPr lang="en-US" dirty="0" smtClean="0"/>
              <a:t>Even though the building is relatively new the carpet is starting </a:t>
            </a:r>
            <a:r>
              <a:rPr lang="en-US" dirty="0" smtClean="0"/>
              <a:t>to become </a:t>
            </a:r>
            <a:r>
              <a:rPr lang="en-US" dirty="0" smtClean="0"/>
              <a:t>frayed on the corners and could become a hazard for pedestrian traffic.</a:t>
            </a:r>
          </a:p>
          <a:p>
            <a:r>
              <a:rPr lang="en-US" dirty="0" smtClean="0"/>
              <a:t>It is recommended that the carpet be constantly checked for safety. A maximum recommendation would be to remove the carpet and replace with tile.</a:t>
            </a:r>
            <a:endParaRPr lang="en-US" dirty="0"/>
          </a:p>
        </p:txBody>
      </p:sp>
    </p:spTree>
    <p:extLst>
      <p:ext uri="{BB962C8B-B14F-4D97-AF65-F5344CB8AC3E}">
        <p14:creationId xmlns:p14="http://schemas.microsoft.com/office/powerpoint/2010/main" val="408515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DELIVERY AND INVENTORY CONTROL</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All deliveries are made through the front door and only on Tuesday and Thursdays. </a:t>
            </a:r>
          </a:p>
          <a:p>
            <a:r>
              <a:rPr lang="en-US" dirty="0" smtClean="0"/>
              <a:t>The normal hours for delivery are between 1100 and 1300 hours. </a:t>
            </a:r>
          </a:p>
          <a:p>
            <a:r>
              <a:rPr lang="en-US" dirty="0" smtClean="0"/>
              <a:t>Employees are required to escort all delivery drivers when they are in the building. </a:t>
            </a:r>
            <a:endParaRPr lang="en-US" dirty="0"/>
          </a:p>
        </p:txBody>
      </p:sp>
    </p:spTree>
    <p:extLst>
      <p:ext uri="{BB962C8B-B14F-4D97-AF65-F5344CB8AC3E}">
        <p14:creationId xmlns:p14="http://schemas.microsoft.com/office/powerpoint/2010/main" val="3171872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OVERALL BUILDING SECURITY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Overall the building in in good repair and safety appears to be a priority for the management. </a:t>
            </a:r>
          </a:p>
          <a:p>
            <a:r>
              <a:rPr lang="en-US" dirty="0" smtClean="0"/>
              <a:t>The new construction is possibly a factor in the positive safety issues. </a:t>
            </a:r>
          </a:p>
          <a:p>
            <a:r>
              <a:rPr lang="en-US" dirty="0" smtClean="0"/>
              <a:t>The management appears to be concerned with both the safety and security of it’s guests and employees.</a:t>
            </a:r>
          </a:p>
          <a:p>
            <a:r>
              <a:rPr lang="en-US" dirty="0" smtClean="0"/>
              <a:t>Some  of the issues with the building would be the roof access being locked.</a:t>
            </a:r>
            <a:endParaRPr lang="en-US" dirty="0"/>
          </a:p>
        </p:txBody>
      </p:sp>
    </p:spTree>
    <p:extLst>
      <p:ext uri="{BB962C8B-B14F-4D97-AF65-F5344CB8AC3E}">
        <p14:creationId xmlns:p14="http://schemas.microsoft.com/office/powerpoint/2010/main" val="2433778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OVERALL BUILDING SECURITY</a:t>
            </a:r>
          </a:p>
        </p:txBody>
      </p:sp>
      <p:sp>
        <p:nvSpPr>
          <p:cNvPr id="3" name="Content Placeholder 2"/>
          <p:cNvSpPr>
            <a:spLocks noGrp="1"/>
          </p:cNvSpPr>
          <p:nvPr>
            <p:ph idx="1"/>
          </p:nvPr>
        </p:nvSpPr>
        <p:spPr/>
        <p:txBody>
          <a:bodyPr/>
          <a:lstStyle/>
          <a:p>
            <a:r>
              <a:rPr lang="en-US" dirty="0" smtClean="0"/>
              <a:t>The main issues with the security of this building would be the lack of an alarm system for anything other than fire response. </a:t>
            </a:r>
            <a:endParaRPr lang="en-US" dirty="0" smtClean="0"/>
          </a:p>
          <a:p>
            <a:endParaRPr lang="en-US" dirty="0" smtClean="0"/>
          </a:p>
          <a:p>
            <a:r>
              <a:rPr lang="en-US" dirty="0" smtClean="0"/>
              <a:t>A panic button located both at the front desk and the General </a:t>
            </a:r>
            <a:r>
              <a:rPr lang="en-US" dirty="0" smtClean="0"/>
              <a:t>Manager’s </a:t>
            </a:r>
            <a:r>
              <a:rPr lang="en-US" dirty="0" smtClean="0"/>
              <a:t>Office </a:t>
            </a:r>
            <a:r>
              <a:rPr lang="en-US" dirty="0" smtClean="0"/>
              <a:t>would be an important </a:t>
            </a:r>
            <a:r>
              <a:rPr lang="en-US" dirty="0" smtClean="0"/>
              <a:t>recommendation that would </a:t>
            </a:r>
            <a:r>
              <a:rPr lang="en-US" dirty="0" smtClean="0"/>
              <a:t>improve</a:t>
            </a:r>
            <a:r>
              <a:rPr lang="en-US" dirty="0" smtClean="0"/>
              <a:t> the </a:t>
            </a:r>
            <a:r>
              <a:rPr lang="en-US" dirty="0" smtClean="0"/>
              <a:t>the security of the </a:t>
            </a:r>
            <a:r>
              <a:rPr lang="en-US" dirty="0" smtClean="0"/>
              <a:t>staff.  </a:t>
            </a:r>
            <a:endParaRPr lang="en-US" dirty="0"/>
          </a:p>
        </p:txBody>
      </p:sp>
    </p:spTree>
    <p:extLst>
      <p:ext uri="{BB962C8B-B14F-4D97-AF65-F5344CB8AC3E}">
        <p14:creationId xmlns:p14="http://schemas.microsoft.com/office/powerpoint/2010/main" val="3471079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QUESTIONS?</a:t>
            </a:r>
            <a:endParaRPr lang="en-US" dirty="0"/>
          </a:p>
        </p:txBody>
      </p:sp>
    </p:spTree>
    <p:extLst>
      <p:ext uri="{BB962C8B-B14F-4D97-AF65-F5344CB8AC3E}">
        <p14:creationId xmlns:p14="http://schemas.microsoft.com/office/powerpoint/2010/main" val="343515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Deputy William Hart </a:t>
            </a:r>
            <a:endParaRPr lang="en-US" dirty="0" smtClean="0"/>
          </a:p>
          <a:p>
            <a:pPr algn="ctr"/>
            <a:r>
              <a:rPr lang="en-US" dirty="0" smtClean="0"/>
              <a:t>Harris </a:t>
            </a:r>
            <a:r>
              <a:rPr lang="en-US" dirty="0" smtClean="0"/>
              <a:t>County Sheriff’s Office</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200" b="99600" l="1679" r="98082"/>
                    </a14:imgEffect>
                  </a14:imgLayer>
                </a14:imgProps>
              </a:ext>
              <a:ext uri="{28A0092B-C50C-407E-A947-70E740481C1C}">
                <a14:useLocalDpi xmlns:a14="http://schemas.microsoft.com/office/drawing/2010/main" val="0"/>
              </a:ext>
            </a:extLst>
          </a:blip>
          <a:stretch>
            <a:fillRect/>
          </a:stretch>
        </p:blipFill>
        <p:spPr>
          <a:xfrm>
            <a:off x="2819400" y="2545443"/>
            <a:ext cx="3714749" cy="3937000"/>
          </a:xfrm>
          <a:prstGeom prst="rect">
            <a:avLst/>
          </a:prstGeom>
        </p:spPr>
      </p:pic>
    </p:spTree>
    <p:extLst>
      <p:ext uri="{BB962C8B-B14F-4D97-AF65-F5344CB8AC3E}">
        <p14:creationId xmlns:p14="http://schemas.microsoft.com/office/powerpoint/2010/main" val="813747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Deputy Jeremy Thomas </a:t>
            </a:r>
            <a:endParaRPr lang="en-US" dirty="0" smtClean="0"/>
          </a:p>
          <a:p>
            <a:pPr algn="ctr"/>
            <a:r>
              <a:rPr lang="en-US" dirty="0" smtClean="0"/>
              <a:t>Harris </a:t>
            </a:r>
            <a:r>
              <a:rPr lang="en-US" dirty="0" smtClean="0"/>
              <a:t>County Sheriff’s Office</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14600"/>
            <a:ext cx="318293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25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4909 HIGHWAY 6</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3" y="1600200"/>
            <a:ext cx="6278033" cy="4708525"/>
          </a:xfrm>
        </p:spPr>
      </p:pic>
    </p:spTree>
    <p:extLst>
      <p:ext uri="{BB962C8B-B14F-4D97-AF65-F5344CB8AC3E}">
        <p14:creationId xmlns:p14="http://schemas.microsoft.com/office/powerpoint/2010/main" val="3263261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EXTERNAL ENVIRONMENT</a:t>
            </a:r>
            <a:endParaRPr lang="en-US" dirty="0">
              <a:solidFill>
                <a:schemeClr val="tx1"/>
              </a:solidFill>
            </a:endParaRPr>
          </a:p>
        </p:txBody>
      </p:sp>
      <p:sp>
        <p:nvSpPr>
          <p:cNvPr id="3" name="Content Placeholder 2"/>
          <p:cNvSpPr>
            <a:spLocks noGrp="1"/>
          </p:cNvSpPr>
          <p:nvPr>
            <p:ph idx="1"/>
          </p:nvPr>
        </p:nvSpPr>
        <p:spPr/>
        <p:txBody>
          <a:bodyPr/>
          <a:lstStyle/>
          <a:p>
            <a:pPr marL="137160" indent="0">
              <a:buNone/>
            </a:pPr>
            <a:r>
              <a:rPr lang="en-US" dirty="0" smtClean="0"/>
              <a:t>The business is a new construction hotel that is located at 4909 Highway Six. The business is actually located off of Highway Six and behind a gas station that blocks its view from the main road.</a:t>
            </a:r>
          </a:p>
          <a:p>
            <a:pPr marL="137160" indent="0">
              <a:buNone/>
            </a:pPr>
            <a:r>
              <a:rPr lang="en-US" dirty="0" smtClean="0"/>
              <a:t>Entry is made off of Colonial Lakes Drive and there is a small driveway that travels north and south from Colonial Lakes Drive on the north to Dulles Avenue on the south. There is an empty field located on the north side of the property.</a:t>
            </a:r>
            <a:endParaRPr lang="en-US" dirty="0"/>
          </a:p>
        </p:txBody>
      </p:sp>
    </p:spTree>
    <p:extLst>
      <p:ext uri="{BB962C8B-B14F-4D97-AF65-F5344CB8AC3E}">
        <p14:creationId xmlns:p14="http://schemas.microsoft.com/office/powerpoint/2010/main" val="199305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VIEW FROM THE SOUTH</a:t>
            </a:r>
            <a:endParaRPr lang="en-US"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7924800" cy="4708525"/>
          </a:xfrm>
        </p:spPr>
      </p:pic>
    </p:spTree>
    <p:extLst>
      <p:ext uri="{BB962C8B-B14F-4D97-AF65-F5344CB8AC3E}">
        <p14:creationId xmlns:p14="http://schemas.microsoft.com/office/powerpoint/2010/main" val="2701234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FRONT OF HOTEL FROM DRIVEWAY</a:t>
            </a:r>
            <a:endParaRPr lang="en-US"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24098" y="800101"/>
            <a:ext cx="4572001" cy="6477000"/>
          </a:xfrm>
        </p:spPr>
      </p:pic>
    </p:spTree>
    <p:extLst>
      <p:ext uri="{BB962C8B-B14F-4D97-AF65-F5344CB8AC3E}">
        <p14:creationId xmlns:p14="http://schemas.microsoft.com/office/powerpoint/2010/main" val="607682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375</TotalTime>
  <Words>1173</Words>
  <Application>Microsoft Office PowerPoint</Application>
  <PresentationFormat>On-screen Show (4:3)</PresentationFormat>
  <Paragraphs>96</Paragraphs>
  <Slides>34</Slides>
  <Notes>0</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CRIME PREVENTION II BUSINESS CRIME PREVENTION SURVEY</vt:lpstr>
      <vt:lpstr>Presenters</vt:lpstr>
      <vt:lpstr>PowerPoint Presentation</vt:lpstr>
      <vt:lpstr>PowerPoint Presentation</vt:lpstr>
      <vt:lpstr>PowerPoint Presentation</vt:lpstr>
      <vt:lpstr>4909 HIGHWAY 6</vt:lpstr>
      <vt:lpstr>EXTERNAL ENVIRONMENT</vt:lpstr>
      <vt:lpstr>VIEW FROM THE SOUTH</vt:lpstr>
      <vt:lpstr>FRONT OF HOTEL FROM DRIVEWAY</vt:lpstr>
      <vt:lpstr>EXTERNAL ENVIRONMENT</vt:lpstr>
      <vt:lpstr>EVACUATION ROUTE</vt:lpstr>
      <vt:lpstr>LAW ENFORCEMENT</vt:lpstr>
      <vt:lpstr>EXTERIOR LIGHTING AND OTHER </vt:lpstr>
      <vt:lpstr>EXTERNAL SHRUBS AND TREES</vt:lpstr>
      <vt:lpstr>EXTERNAL DAYLIGHT LIGHTING AND CAMERAS</vt:lpstr>
      <vt:lpstr>FRONT AT NIGHT</vt:lpstr>
      <vt:lpstr>BACK OF HOTEL AT NIGHT</vt:lpstr>
      <vt:lpstr>SIDE DOOR AND PARKING LOT</vt:lpstr>
      <vt:lpstr>DOORS</vt:lpstr>
      <vt:lpstr>DOORS</vt:lpstr>
      <vt:lpstr>DOORS</vt:lpstr>
      <vt:lpstr>FRONT DOOR OPEN</vt:lpstr>
      <vt:lpstr>SAFES </vt:lpstr>
      <vt:lpstr>SAFES</vt:lpstr>
      <vt:lpstr>WINDOWS</vt:lpstr>
      <vt:lpstr>ALARM AND CCTV</vt:lpstr>
      <vt:lpstr>ALARM AND CCTV</vt:lpstr>
      <vt:lpstr>LIVE MONITOR IN MANAGEMENT OFFICE</vt:lpstr>
      <vt:lpstr>SMALL MONITOR IN GENERAL MANAGERS OFFICE</vt:lpstr>
      <vt:lpstr>FLOORS IN THE LOBBY</vt:lpstr>
      <vt:lpstr>DELIVERY AND INVENTORY CONTROL</vt:lpstr>
      <vt:lpstr>OVERALL BUILDING SECURITY</vt:lpstr>
      <vt:lpstr>OVERALL BUILDING SECURITY</vt:lpstr>
      <vt:lpstr> </vt:lpstr>
    </vt:vector>
  </TitlesOfParts>
  <Company>Harris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Crime Prevention Commercial Security Report</dc:title>
  <dc:creator>Thomas, Jeremy (HCSO)</dc:creator>
  <cp:lastModifiedBy>Jeremy</cp:lastModifiedBy>
  <cp:revision>54</cp:revision>
  <dcterms:created xsi:type="dcterms:W3CDTF">2014-03-26T17:11:44Z</dcterms:created>
  <dcterms:modified xsi:type="dcterms:W3CDTF">2014-03-27T23:08:27Z</dcterms:modified>
</cp:coreProperties>
</file>